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tags/tag1.xml" ContentType="application/vnd.openxmlformats-officedocument.presentationml.tags+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tags/tag2.xml" ContentType="application/vnd.openxmlformats-officedocument.presentationml.tags+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ppt/notesSlides/notesSlide43.xml" ContentType="application/vnd.openxmlformats-officedocument.presentationml.notesSlide+xml"/>
  <Override PartName="/ppt/viewProps.xml" ContentType="application/vnd.openxmlformats-officedocument.presentationml.viewProp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tags/tag4.xml" ContentType="application/vnd.openxmlformats-officedocument.presentationml.tags+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Default Extension="pict" ContentType="image/pict"/>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8"/>
  </p:notesMasterIdLst>
  <p:handoutMasterIdLst>
    <p:handoutMasterId r:id="rId49"/>
  </p:handoutMasterIdLst>
  <p:sldIdLst>
    <p:sldId id="261" r:id="rId2"/>
    <p:sldId id="348" r:id="rId3"/>
    <p:sldId id="331" r:id="rId4"/>
    <p:sldId id="279" r:id="rId5"/>
    <p:sldId id="296" r:id="rId6"/>
    <p:sldId id="289" r:id="rId7"/>
    <p:sldId id="266" r:id="rId8"/>
    <p:sldId id="326" r:id="rId9"/>
    <p:sldId id="322" r:id="rId10"/>
    <p:sldId id="327" r:id="rId11"/>
    <p:sldId id="338" r:id="rId12"/>
    <p:sldId id="324" r:id="rId13"/>
    <p:sldId id="306" r:id="rId14"/>
    <p:sldId id="330" r:id="rId15"/>
    <p:sldId id="273" r:id="rId16"/>
    <p:sldId id="342" r:id="rId17"/>
    <p:sldId id="346" r:id="rId18"/>
    <p:sldId id="281" r:id="rId19"/>
    <p:sldId id="274" r:id="rId20"/>
    <p:sldId id="277" r:id="rId21"/>
    <p:sldId id="282" r:id="rId22"/>
    <p:sldId id="332" r:id="rId23"/>
    <p:sldId id="339" r:id="rId24"/>
    <p:sldId id="340" r:id="rId25"/>
    <p:sldId id="328" r:id="rId26"/>
    <p:sldId id="329" r:id="rId27"/>
    <p:sldId id="345" r:id="rId28"/>
    <p:sldId id="323" r:id="rId29"/>
    <p:sldId id="347" r:id="rId30"/>
    <p:sldId id="290" r:id="rId31"/>
    <p:sldId id="333" r:id="rId32"/>
    <p:sldId id="308" r:id="rId33"/>
    <p:sldId id="309" r:id="rId34"/>
    <p:sldId id="310" r:id="rId35"/>
    <p:sldId id="311" r:id="rId36"/>
    <p:sldId id="312" r:id="rId37"/>
    <p:sldId id="313" r:id="rId38"/>
    <p:sldId id="314" r:id="rId39"/>
    <p:sldId id="318" r:id="rId40"/>
    <p:sldId id="297" r:id="rId41"/>
    <p:sldId id="299" r:id="rId42"/>
    <p:sldId id="300" r:id="rId43"/>
    <p:sldId id="334" r:id="rId44"/>
    <p:sldId id="335" r:id="rId45"/>
    <p:sldId id="336" r:id="rId46"/>
    <p:sldId id="337" r:id="rId4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p:clrMru>
    <a:srgbClr val="FFEDD6"/>
    <a:srgbClr val="FFDDA4"/>
    <a:srgbClr val="005800"/>
    <a:srgbClr val="B2B2B2"/>
    <a:srgbClr val="0000CC"/>
    <a:srgbClr val="0000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8897" autoAdjust="0"/>
  </p:normalViewPr>
  <p:slideViewPr>
    <p:cSldViewPr showGuides="1">
      <p:cViewPr varScale="1">
        <p:scale>
          <a:sx n="104" d="100"/>
          <a:sy n="104" d="100"/>
        </p:scale>
        <p:origin x="-18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12"/>
    </p:cViewPr>
  </p:sorterViewPr>
  <p:notesViewPr>
    <p:cSldViewPr showGuides="1">
      <p:cViewPr varScale="1">
        <p:scale>
          <a:sx n="107" d="100"/>
          <a:sy n="107" d="100"/>
        </p:scale>
        <p:origin x="-3192" y="-11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095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095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095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6B26C1B3-E8C0-9E4D-B746-18C53AB058F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94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94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32402760-9BBF-6B4A-9E26-756E243083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en.wikipedia.org/wiki/Czech_Republi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7416299-8969-E945-8594-BAFF35CFE709}" type="slidenum">
              <a:rPr lang="en-US"/>
              <a:pPr/>
              <a:t>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533400" y="4560888"/>
            <a:ext cx="6126163" cy="4319587"/>
          </a:xfrm>
          <a:noFill/>
          <a:ln/>
        </p:spPr>
        <p:txBody>
          <a:bodyPr/>
          <a:lstStyle/>
          <a:p>
            <a:pPr algn="ctr" eaLnBrk="1" hangingPunct="1">
              <a:spcBef>
                <a:spcPct val="0"/>
              </a:spcBef>
              <a:spcAft>
                <a:spcPct val="100000"/>
              </a:spcAft>
            </a:pPr>
            <a:r>
              <a:rPr lang="en-US" dirty="0">
                <a:latin typeface="Arial" charset="0"/>
                <a:ea typeface="ＭＳ Ｐゴシック" charset="-128"/>
                <a:cs typeface="ＭＳ Ｐゴシック" charset="-128"/>
              </a:rPr>
              <a:t>“</a:t>
            </a:r>
            <a:r>
              <a:rPr lang="en-US" b="1" i="1" dirty="0">
                <a:latin typeface="Arial" charset="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dirty="0">
                <a:latin typeface="Arial" charset="0"/>
                <a:ea typeface="ＭＳ Ｐゴシック" charset="-128"/>
                <a:cs typeface="ＭＳ Ｐゴシック" charset="-128"/>
              </a:rPr>
              <a:t>.”, </a:t>
            </a:r>
            <a:r>
              <a:rPr lang="en-US">
                <a:latin typeface="Arial" charset="0"/>
                <a:ea typeface="ＭＳ Ｐゴシック" charset="-128"/>
                <a:cs typeface="ＭＳ Ｐゴシック" charset="-128"/>
              </a:rPr>
              <a:t>Thomas </a:t>
            </a:r>
            <a:r>
              <a:rPr lang="en-US" smtClean="0">
                <a:latin typeface="Arial" charset="0"/>
                <a:ea typeface="ＭＳ Ｐゴシック" charset="-128"/>
                <a:cs typeface="ＭＳ Ｐゴシック" charset="-128"/>
              </a:rPr>
              <a:t>Jefferson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B048932-1A55-234A-B411-EFEAA3525DA4}" type="slidenum">
              <a:rPr lang="en-US"/>
              <a:pPr/>
              <a:t>11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b="1">
                <a:latin typeface="Arial" charset="0"/>
                <a:ea typeface="ＭＳ Ｐゴシック" charset="-128"/>
                <a:cs typeface="ＭＳ Ｐゴシック" charset="-128"/>
              </a:rPr>
              <a:t>Roger Sherman</a:t>
            </a:r>
            <a:r>
              <a:rPr lang="en-US">
                <a:latin typeface="Arial" charset="0"/>
                <a:ea typeface="ＭＳ Ｐゴシック" charset="-128"/>
                <a:cs typeface="ＭＳ Ｐゴシック" charset="-128"/>
              </a:rPr>
              <a:t> (</a:t>
            </a:r>
            <a:r>
              <a:rPr lang="en-US" i="1">
                <a:latin typeface="Arial" charset="0"/>
                <a:ea typeface="ＭＳ Ｐゴシック" charset="-128"/>
                <a:cs typeface="ＭＳ Ｐゴシック" charset="-128"/>
              </a:rPr>
              <a:t>http://www.constitutionfacts.com/constitution/Signers.htm</a:t>
            </a:r>
            <a:r>
              <a:rPr lang="en-US">
                <a:latin typeface="Arial" charset="0"/>
                <a:ea typeface="ＭＳ Ｐゴシック" charset="-128"/>
                <a:cs typeface="ＭＳ Ｐゴシック" charset="-128"/>
              </a:rPr>
              <a:t>), the Connecticut delegate to the Constitutional Convention, believed so strongly in the necessity of coined metallic money that he said “</a:t>
            </a:r>
            <a:r>
              <a:rPr lang="en-US" b="1">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a:t>
            </a:r>
            <a:r>
              <a:rPr lang="en-US">
                <a:latin typeface="Arial" charset="0"/>
                <a:ea typeface="ＭＳ Ｐゴシック" charset="-128"/>
                <a:cs typeface="ＭＳ Ｐゴシック" charset="-128"/>
              </a:rPr>
              <a:t> …” and he and the majority of other delegate only gave their vote for the ratification of the Constitution after the dollar (</a:t>
            </a:r>
            <a:r>
              <a:rPr lang="en-US" i="1">
                <a:latin typeface="Arial" charset="0"/>
                <a:ea typeface="ＭＳ Ｐゴシック" charset="-128"/>
                <a:cs typeface="ＭＳ Ｐゴシック" charset="-128"/>
              </a:rPr>
              <a:t>a minted coin containing at least 371 ¼ grains of silver</a:t>
            </a:r>
            <a:r>
              <a:rPr lang="en-US">
                <a:latin typeface="Arial" charset="0"/>
                <a:ea typeface="ＭＳ Ｐゴシック" charset="-128"/>
                <a:cs typeface="ＭＳ Ｐゴシック" charset="-128"/>
              </a:rPr>
              <a:t>) was agreed to be the official unit of currency and money for the United States of America.</a:t>
            </a:r>
          </a:p>
          <a:p>
            <a:pPr eaLnBrk="1" hangingPunct="1"/>
            <a:r>
              <a:rPr lang="en-US" u="sng">
                <a:latin typeface="Arial" charset="0"/>
                <a:ea typeface="ＭＳ Ｐゴシック" charset="-128"/>
                <a:cs typeface="ＭＳ Ｐゴシック" charset="-128"/>
              </a:rPr>
              <a:t>As Madison’s notes record</a:t>
            </a:r>
            <a:r>
              <a:rPr lang="en-US">
                <a:latin typeface="Arial" charset="0"/>
                <a:ea typeface="ＭＳ Ｐゴシック" charset="-128"/>
                <a:cs typeface="ＭＳ Ｐゴシック" charset="-128"/>
              </a:rPr>
              <a:t>:</a:t>
            </a:r>
          </a:p>
          <a:p>
            <a:pPr lvl="1" eaLnBrk="1" hangingPunct="1"/>
            <a:r>
              <a:rPr lang="en-US">
                <a:latin typeface="Arial" charset="0"/>
              </a:rPr>
              <a:t>Mr READ, thought the words: “and emit bills on the credit of the United States", if not struck out or forbade from practice as specifically required by the ratified constitution, would be as alarming as the mark of the Beast in Revelations.</a:t>
            </a:r>
          </a:p>
          <a:p>
            <a:pPr eaLnBrk="1" hangingPunct="1"/>
            <a:r>
              <a:rPr lang="en-US" b="1">
                <a:latin typeface="Arial" charset="0"/>
                <a:ea typeface="ＭＳ Ｐゴシック" charset="-128"/>
                <a:cs typeface="ＭＳ Ｐゴシック" charset="-128"/>
              </a:rPr>
              <a:t>Hence Article 1, Section 10 of the Constitution of the United States of America states</a:t>
            </a:r>
            <a:r>
              <a:rPr lang="en-US">
                <a:latin typeface="Arial" charset="0"/>
                <a:ea typeface="ＭＳ Ｐゴシック" charset="-128"/>
                <a:cs typeface="ＭＳ Ｐゴシック" charset="-128"/>
              </a:rPr>
              <a:t>: </a:t>
            </a:r>
          </a:p>
          <a:p>
            <a:pPr lvl="1" eaLnBrk="1" hangingPunct="1"/>
            <a:r>
              <a:rPr lang="en-US">
                <a:latin typeface="Arial" charset="0"/>
              </a:rPr>
              <a:t>“No State shall enter into any Treaty, Alliance, or Confederation; grant Letters of Marque and Reprisal; coin Money; emit Bills of Credit; make any Thing but gold and silver Coin a Tender in Payment of Debts; pass any Bill of Attainder, ex post facto Law, or Law impairing the Obligation of Contracts, or grant any Title of Nobility”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BA79294-EAE5-AF46-8462-C224230480F5}" type="slidenum">
              <a:rPr lang="en-US"/>
              <a:pPr/>
              <a:t>12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b="1">
                <a:latin typeface="Arial" charset="0"/>
                <a:ea typeface="ＭＳ Ｐゴシック" charset="-128"/>
                <a:cs typeface="ＭＳ Ｐゴシック" charset="-128"/>
              </a:rPr>
              <a:t>Roger Sherman</a:t>
            </a:r>
            <a:r>
              <a:rPr lang="en-US">
                <a:latin typeface="Arial" charset="0"/>
                <a:ea typeface="ＭＳ Ｐゴシック" charset="-128"/>
                <a:cs typeface="ＭＳ Ｐゴシック" charset="-128"/>
              </a:rPr>
              <a:t> (</a:t>
            </a:r>
            <a:r>
              <a:rPr lang="en-US" i="1">
                <a:latin typeface="Arial" charset="0"/>
                <a:ea typeface="ＭＳ Ｐゴシック" charset="-128"/>
                <a:cs typeface="ＭＳ Ｐゴシック" charset="-128"/>
              </a:rPr>
              <a:t>http://www.constitutionfacts.com/constitution/Signers.htm</a:t>
            </a:r>
            <a:r>
              <a:rPr lang="en-US">
                <a:latin typeface="Arial" charset="0"/>
                <a:ea typeface="ＭＳ Ｐゴシック" charset="-128"/>
                <a:cs typeface="ＭＳ Ｐゴシック" charset="-128"/>
              </a:rPr>
              <a:t>), the Connecticut delegate to the Constitutional Convention, believed so strongly in the necessity of coined metallic money that he said “</a:t>
            </a:r>
            <a:r>
              <a:rPr lang="en-US" b="1">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a:t>
            </a:r>
            <a:r>
              <a:rPr lang="en-US">
                <a:latin typeface="Arial" charset="0"/>
                <a:ea typeface="ＭＳ Ｐゴシック" charset="-128"/>
                <a:cs typeface="ＭＳ Ｐゴシック" charset="-128"/>
              </a:rPr>
              <a:t> …” and he and the majority of other delegate only gave their vote for the ratification of the Constitution after the dollar (</a:t>
            </a:r>
            <a:r>
              <a:rPr lang="en-US" i="1">
                <a:latin typeface="Arial" charset="0"/>
                <a:ea typeface="ＭＳ Ｐゴシック" charset="-128"/>
                <a:cs typeface="ＭＳ Ｐゴシック" charset="-128"/>
              </a:rPr>
              <a:t>a minted coin containing at least 371 ¼ grains of silver</a:t>
            </a:r>
            <a:r>
              <a:rPr lang="en-US">
                <a:latin typeface="Arial" charset="0"/>
                <a:ea typeface="ＭＳ Ｐゴシック" charset="-128"/>
                <a:cs typeface="ＭＳ Ｐゴシック" charset="-128"/>
              </a:rPr>
              <a:t>) was agreed to be the official unit of currency and money for the United States of America.</a:t>
            </a:r>
          </a:p>
          <a:p>
            <a:pPr eaLnBrk="1" hangingPunct="1"/>
            <a:r>
              <a:rPr lang="en-US" u="sng">
                <a:latin typeface="Arial" charset="0"/>
                <a:ea typeface="ＭＳ Ｐゴシック" charset="-128"/>
                <a:cs typeface="ＭＳ Ｐゴシック" charset="-128"/>
              </a:rPr>
              <a:t>As Madison’s notes record</a:t>
            </a:r>
            <a:r>
              <a:rPr lang="en-US">
                <a:latin typeface="Arial" charset="0"/>
                <a:ea typeface="ＭＳ Ｐゴシック" charset="-128"/>
                <a:cs typeface="ＭＳ Ｐゴシック" charset="-128"/>
              </a:rPr>
              <a:t>:</a:t>
            </a:r>
          </a:p>
          <a:p>
            <a:pPr lvl="1" eaLnBrk="1" hangingPunct="1"/>
            <a:r>
              <a:rPr lang="en-US">
                <a:latin typeface="Arial" charset="0"/>
              </a:rPr>
              <a:t>Mr READ, thought the words: “and emit bills on the credit of the United States", if not struck out or forbade from practice as specifically required by the ratified constitution, would be as alarming as the mark of the Beast in Revelations.</a:t>
            </a:r>
          </a:p>
          <a:p>
            <a:pPr eaLnBrk="1" hangingPunct="1"/>
            <a:r>
              <a:rPr lang="en-US" b="1">
                <a:latin typeface="Arial" charset="0"/>
                <a:ea typeface="ＭＳ Ｐゴシック" charset="-128"/>
                <a:cs typeface="ＭＳ Ｐゴシック" charset="-128"/>
              </a:rPr>
              <a:t>Hence Article 1, Section 10 of the Constitution of the United States of America states</a:t>
            </a:r>
            <a:r>
              <a:rPr lang="en-US">
                <a:latin typeface="Arial" charset="0"/>
                <a:ea typeface="ＭＳ Ｐゴシック" charset="-128"/>
                <a:cs typeface="ＭＳ Ｐゴシック" charset="-128"/>
              </a:rPr>
              <a:t>: </a:t>
            </a:r>
          </a:p>
          <a:p>
            <a:pPr lvl="1" eaLnBrk="1" hangingPunct="1"/>
            <a:r>
              <a:rPr lang="en-US">
                <a:latin typeface="Arial" charset="0"/>
              </a:rPr>
              <a:t>“No State shall enter into any Treaty, Alliance, or Confederation; grant Letters of Marque and Reprisal; coin Money; emit Bills of Credit; make any Thing but gold and silver Coin a Tender in Payment of Debts; pass any Bill of Attainder, ex post facto Law, or Law impairing the Obligation of Contracts, or grant any Title of Nobility”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
        <p:nvSpPr>
          <p:cNvPr id="40964" name="Slide Number Placeholder 3"/>
          <p:cNvSpPr>
            <a:spLocks noGrp="1"/>
          </p:cNvSpPr>
          <p:nvPr>
            <p:ph type="sldNum" sz="quarter" idx="5"/>
          </p:nvPr>
        </p:nvSpPr>
        <p:spPr>
          <a:noFill/>
        </p:spPr>
        <p:txBody>
          <a:bodyPr/>
          <a:lstStyle/>
          <a:p>
            <a:fld id="{F920BB76-EFDF-934F-862A-2E3FCBA3BEC2}"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cap="small" dirty="0" smtClean="0">
                <a:latin typeface="Century Schoolbook"/>
                <a:cs typeface="Century Schoolbook"/>
              </a:rPr>
              <a:t>The Constitutional Monetary</a:t>
            </a:r>
            <a:r>
              <a:rPr lang="en-US" cap="small" baseline="0" dirty="0" smtClean="0">
                <a:latin typeface="Century Schoolbook"/>
                <a:cs typeface="Century Schoolbook"/>
              </a:rPr>
              <a:t> </a:t>
            </a:r>
            <a:r>
              <a:rPr lang="en-US" cap="small" dirty="0" smtClean="0">
                <a:latin typeface="Century Schoolbook"/>
                <a:cs typeface="Century Schoolbook"/>
              </a:rPr>
              <a:t>System</a:t>
            </a:r>
          </a:p>
          <a:p>
            <a:pPr marL="657225" lvl="1" indent="-188913" algn="just" defTabSz="455613">
              <a:buFont typeface="Arial" charset="0"/>
              <a:buChar char="•"/>
            </a:pPr>
            <a:r>
              <a:rPr lang="en-US" sz="1200" dirty="0" smtClean="0">
                <a:latin typeface="Century Schoolbook" charset="0"/>
                <a:ea typeface="Century Schoolbook" charset="0"/>
                <a:cs typeface="Century Schoolbook" charset="0"/>
              </a:rPr>
              <a:t>The constitutional system prohibits the government from </a:t>
            </a:r>
            <a:r>
              <a:rPr lang="en-US" sz="1200" i="1" dirty="0" smtClean="0">
                <a:latin typeface="Century Schoolbook" charset="0"/>
                <a:ea typeface="Century Schoolbook" charset="0"/>
                <a:cs typeface="Century Schoolbook" charset="0"/>
              </a:rPr>
              <a:t>creating</a:t>
            </a:r>
            <a:r>
              <a:rPr lang="en-US" sz="1200" dirty="0" smtClean="0">
                <a:latin typeface="Century Schoolbook" charset="0"/>
                <a:ea typeface="Century Schoolbook" charset="0"/>
                <a:cs typeface="Century Schoolbook" charset="0"/>
              </a:rPr>
              <a:t> money by emitting bills of credit (legal tender notes);</a:t>
            </a:r>
          </a:p>
          <a:p>
            <a:pPr marL="657225" lvl="1" indent="-188913" algn="just" defTabSz="455613">
              <a:buFont typeface="Arial" charset="0"/>
              <a:buChar char="•"/>
            </a:pPr>
            <a:r>
              <a:rPr lang="en-US" sz="1200" dirty="0" smtClean="0">
                <a:latin typeface="Century Schoolbook" charset="0"/>
                <a:ea typeface="Century Schoolbook" charset="0"/>
                <a:cs typeface="Century Schoolbook" charset="0"/>
              </a:rPr>
              <a:t>The government can tax or borrow money from the private economy to raise revenue;</a:t>
            </a:r>
          </a:p>
          <a:p>
            <a:pPr marL="657225" lvl="1" indent="-188913" algn="just" defTabSz="455613">
              <a:buFont typeface="Arial" charset="0"/>
              <a:buChar char="•"/>
            </a:pPr>
            <a:r>
              <a:rPr lang="en-US" sz="1200" dirty="0" smtClean="0">
                <a:latin typeface="Century Schoolbook" charset="0"/>
                <a:ea typeface="Century Schoolbook" charset="0"/>
                <a:cs typeface="Century Schoolbook" charset="0"/>
              </a:rPr>
              <a:t>The government call sell property or service such as coining and minting services to raise additional revenue. </a:t>
            </a:r>
          </a:p>
          <a:p>
            <a:pPr marL="657225" lvl="1" indent="-188913" algn="just" defTabSz="455613">
              <a:buFont typeface="Arial" charset="0"/>
              <a:buChar char="•"/>
            </a:pPr>
            <a:endParaRPr lang="en-US" sz="1200" dirty="0" smtClean="0">
              <a:latin typeface="Century Schoolbook" charset="0"/>
              <a:ea typeface="Century Schoolbook" charset="0"/>
              <a:cs typeface="Century Schoolbook" charset="0"/>
            </a:endParaRPr>
          </a:p>
          <a:p>
            <a:pPr marL="200025" lvl="0" indent="-188913" algn="just" defTabSz="455613">
              <a:buFont typeface="Arial" charset="0"/>
              <a:buNone/>
            </a:pPr>
            <a:endParaRPr lang="en-US" sz="1200" dirty="0" smtClean="0">
              <a:latin typeface="Century Schoolbook" charset="0"/>
              <a:ea typeface="Century Schoolbook" charset="0"/>
              <a:cs typeface="Century Schoolbook"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cap="small" dirty="0" smtClean="0">
                <a:latin typeface="Century Schoolbook"/>
                <a:cs typeface="Century Schoolbook"/>
              </a:rPr>
              <a:t>The Confidence-Game Fiscal System</a:t>
            </a:r>
          </a:p>
          <a:p>
            <a:pPr marL="657225" lvl="1" indent="-188913" algn="just" defTabSz="455613">
              <a:buFont typeface="Arial" charset="0"/>
              <a:buChar char="•"/>
            </a:pPr>
            <a:r>
              <a:rPr lang="en-US" sz="1200" dirty="0" smtClean="0">
                <a:latin typeface="Century Schoolbook" charset="0"/>
                <a:ea typeface="Century Schoolbook" charset="0"/>
                <a:cs typeface="Century Schoolbook" charset="0"/>
              </a:rPr>
              <a:t>If the government can </a:t>
            </a:r>
            <a:r>
              <a:rPr lang="en-US" sz="1200" i="1" dirty="0" smtClean="0">
                <a:latin typeface="Century Schoolbook" charset="0"/>
                <a:ea typeface="Century Schoolbook" charset="0"/>
                <a:cs typeface="Century Schoolbook" charset="0"/>
              </a:rPr>
              <a:t>create</a:t>
            </a:r>
            <a:r>
              <a:rPr lang="en-US" sz="1200" dirty="0" smtClean="0">
                <a:latin typeface="Century Schoolbook" charset="0"/>
                <a:ea typeface="Century Schoolbook" charset="0"/>
                <a:cs typeface="Century Schoolbook" charset="0"/>
              </a:rPr>
              <a:t> money, it has no need to </a:t>
            </a:r>
            <a:r>
              <a:rPr lang="en-US" sz="1200" i="1" dirty="0" smtClean="0">
                <a:latin typeface="Century Schoolbook" charset="0"/>
                <a:ea typeface="Century Schoolbook" charset="0"/>
                <a:cs typeface="Century Schoolbook" charset="0"/>
              </a:rPr>
              <a:t>borrow</a:t>
            </a:r>
            <a:r>
              <a:rPr lang="en-US" sz="1200" dirty="0" smtClean="0">
                <a:latin typeface="Century Schoolbook" charset="0"/>
                <a:ea typeface="Century Schoolbook" charset="0"/>
                <a:cs typeface="Century Schoolbook" charset="0"/>
              </a:rPr>
              <a:t> money.</a:t>
            </a:r>
          </a:p>
          <a:p>
            <a:pPr marL="657225" lvl="1" indent="-188913" algn="just" defTabSz="455613">
              <a:buFont typeface="Arial" charset="0"/>
              <a:buChar char="•"/>
            </a:pPr>
            <a:r>
              <a:rPr lang="en-US" sz="1200" dirty="0" smtClean="0">
                <a:latin typeface="Century Schoolbook" charset="0"/>
                <a:ea typeface="Century Schoolbook" charset="0"/>
                <a:cs typeface="Century Schoolbook" charset="0"/>
              </a:rPr>
              <a:t>If the government can </a:t>
            </a:r>
            <a:r>
              <a:rPr lang="en-US" sz="1200" i="1" dirty="0" smtClean="0">
                <a:latin typeface="Century Schoolbook" charset="0"/>
                <a:ea typeface="Century Schoolbook" charset="0"/>
                <a:cs typeface="Century Schoolbook" charset="0"/>
              </a:rPr>
              <a:t>create </a:t>
            </a:r>
            <a:r>
              <a:rPr lang="en-US" sz="1200" dirty="0" smtClean="0">
                <a:latin typeface="Century Schoolbook" charset="0"/>
                <a:ea typeface="Century Schoolbook" charset="0"/>
                <a:cs typeface="Century Schoolbook" charset="0"/>
              </a:rPr>
              <a:t>money, it has no need to tax (Note: the redistribution of real wealth through inflation amounts to a tax or is a hidden tax). </a:t>
            </a:r>
          </a:p>
          <a:p>
            <a:pPr marL="657225" lvl="1" indent="-188913" algn="just" defTabSz="455613">
              <a:buFont typeface="Arial" charset="0"/>
              <a:buChar char="•"/>
            </a:pPr>
            <a:r>
              <a:rPr lang="en-US" sz="1200" b="1" dirty="0" smtClean="0">
                <a:solidFill>
                  <a:srgbClr val="C60000"/>
                </a:solidFill>
                <a:latin typeface="Century Schoolbook" charset="0"/>
                <a:ea typeface="Century Schoolbook" charset="0"/>
                <a:cs typeface="Century Schoolbook" charset="0"/>
              </a:rPr>
              <a:t>Therefore whose interests are uniquely served by this system? </a:t>
            </a:r>
          </a:p>
          <a:p>
            <a:endParaRPr lang="en-US" dirty="0">
              <a:latin typeface="Arial" charset="0"/>
              <a:ea typeface="ＭＳ Ｐゴシック" charset="-128"/>
              <a:cs typeface="ＭＳ Ｐゴシック" charset="-128"/>
            </a:endParaRPr>
          </a:p>
        </p:txBody>
      </p:sp>
      <p:sp>
        <p:nvSpPr>
          <p:cNvPr id="43012" name="Slide Number Placeholder 3"/>
          <p:cNvSpPr>
            <a:spLocks noGrp="1"/>
          </p:cNvSpPr>
          <p:nvPr>
            <p:ph type="sldNum" sz="quarter" idx="5"/>
          </p:nvPr>
        </p:nvSpPr>
        <p:spPr>
          <a:noFill/>
        </p:spPr>
        <p:txBody>
          <a:bodyPr/>
          <a:lstStyle/>
          <a:p>
            <a:fld id="{FC1CDC71-7338-1B46-B766-960563124336}"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85A2336-5077-6B4D-A1B6-6AC29966DACE}" type="slidenum">
              <a:rPr lang="en-US"/>
              <a:pPr/>
              <a:t>15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As we have discussed, there is a specific constitutional prohibition to emit paper money; hence why Federal Reserve Notes cannot be nor have ever been lawful money of the United States.  They are simply a form of fiat currency forced upon the citizens of the United States of America in their ignorance.</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However, Title 12 sec. 411 of the United States Code gives us a remedy to demand constitutionally lawful money from the Federal Reserve Bank and we need to start making our demand.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13E0C9D-EE8E-974C-BD10-478D026DC31F}" type="slidenum">
              <a:rPr lang="en-US"/>
              <a:pPr/>
              <a:t>16</a:t>
            </a:fld>
            <a:endParaRPr lang="en-US"/>
          </a:p>
        </p:txBody>
      </p:sp>
      <p:sp>
        <p:nvSpPr>
          <p:cNvPr id="39939" name="Rectangle 2"/>
          <p:cNvSpPr>
            <a:spLocks noGrp="1" noRot="1" noChangeAspect="1" noChangeArrowheads="1" noTextEdit="1"/>
          </p:cNvSpPr>
          <p:nvPr>
            <p:ph type="sldImg"/>
          </p:nvPr>
        </p:nvSpPr>
        <p:spPr>
          <a:xfrm>
            <a:off x="1257300" y="239713"/>
            <a:ext cx="4800600" cy="3600450"/>
          </a:xfrm>
          <a:ln/>
        </p:spPr>
      </p:sp>
      <p:sp>
        <p:nvSpPr>
          <p:cNvPr id="39940" name="Rectangle 3"/>
          <p:cNvSpPr>
            <a:spLocks noGrp="1" noChangeArrowheads="1"/>
          </p:cNvSpPr>
          <p:nvPr>
            <p:ph type="body" idx="1"/>
          </p:nvPr>
        </p:nvSpPr>
        <p:spPr>
          <a:xfrm>
            <a:off x="244475" y="3921125"/>
            <a:ext cx="6826250" cy="5359400"/>
          </a:xfrm>
          <a:noFill/>
          <a:ln/>
        </p:spPr>
        <p:txBody>
          <a:bodyPr/>
          <a:lstStyle/>
          <a:p>
            <a:pPr algn="ctr" eaLnBrk="1" hangingPunct="1">
              <a:spcBef>
                <a:spcPct val="0"/>
              </a:spcBef>
              <a:spcAft>
                <a:spcPts val="600"/>
              </a:spcAft>
            </a:pPr>
            <a:r>
              <a:rPr lang="en-US">
                <a:latin typeface="Arial" charset="0"/>
                <a:ea typeface="ＭＳ Ｐゴシック" charset="-128"/>
                <a:cs typeface="ＭＳ Ｐゴシック" charset="-128"/>
              </a:rPr>
              <a:t>“</a:t>
            </a:r>
            <a:r>
              <a:rPr lang="en-US" i="1">
                <a:latin typeface="Arial" charset="0"/>
                <a:ea typeface="ＭＳ Ｐゴシック" charset="-128"/>
                <a:cs typeface="ＭＳ Ｐゴシック" charset="-128"/>
              </a:rPr>
              <a:t>The Federal Reserve Bank is no more ‘Federal’ than Federal Express</a:t>
            </a:r>
            <a:r>
              <a:rPr lang="en-US">
                <a:latin typeface="Arial" charset="0"/>
                <a:ea typeface="ＭＳ Ｐゴシック" charset="-128"/>
                <a:cs typeface="ＭＳ Ｐゴシック" charset="-128"/>
              </a:rPr>
              <a:t>”, </a:t>
            </a:r>
            <a:br>
              <a:rPr lang="en-US">
                <a:latin typeface="Arial" charset="0"/>
                <a:ea typeface="ＭＳ Ｐゴシック" charset="-128"/>
                <a:cs typeface="ＭＳ Ｐゴシック" charset="-128"/>
              </a:rPr>
            </a:br>
            <a:r>
              <a:rPr lang="en-US">
                <a:latin typeface="Arial" charset="0"/>
                <a:ea typeface="ＭＳ Ｐゴシック" charset="-128"/>
                <a:cs typeface="ＭＳ Ｐゴシック" charset="-128"/>
              </a:rPr>
              <a:t>G. Edward Griffin (Author) </a:t>
            </a:r>
          </a:p>
          <a:p>
            <a:pPr eaLnBrk="1" hangingPunct="1">
              <a:spcBef>
                <a:spcPct val="0"/>
              </a:spcBef>
            </a:pPr>
            <a:r>
              <a:rPr lang="en-US">
                <a:latin typeface="Arial" charset="0"/>
                <a:ea typeface="ＭＳ Ｐゴシック" charset="-128"/>
                <a:cs typeface="ＭＳ Ｐゴシック" charset="-128"/>
              </a:rPr>
              <a:t>Federal Reserve Banks are quasi-private banks that are part of the Federal Reserve System. </a:t>
            </a:r>
            <a:r>
              <a:rPr lang="en-US" sz="1000">
                <a:latin typeface="Arial" charset="0"/>
                <a:ea typeface="ＭＳ Ｐゴシック" charset="-128"/>
                <a:cs typeface="ＭＳ Ｐゴシック" charset="-128"/>
              </a:rPr>
              <a:t>(</a:t>
            </a:r>
            <a:r>
              <a:rPr lang="en-US" sz="1000" i="1">
                <a:latin typeface="Arial" charset="0"/>
                <a:ea typeface="ＭＳ Ｐゴシック" charset="-128"/>
                <a:cs typeface="ＭＳ Ｐゴシック" charset="-128"/>
              </a:rPr>
              <a:t>http://www.stlouisfed.org/news/speeches/2006/03_30_06.htm</a:t>
            </a:r>
            <a:r>
              <a:rPr lang="en-US" sz="1000">
                <a:latin typeface="Arial" charset="0"/>
                <a:ea typeface="ＭＳ Ｐゴシック" charset="-128"/>
                <a:cs typeface="ＭＳ Ｐゴシック" charset="-128"/>
              </a:rPr>
              <a:t>)</a:t>
            </a:r>
            <a:r>
              <a:rPr lang="en-US">
                <a:latin typeface="Arial" charset="0"/>
                <a:ea typeface="ＭＳ Ｐゴシック" charset="-128"/>
                <a:cs typeface="ＭＳ Ｐゴシック" charset="-128"/>
              </a:rPr>
              <a:t> </a:t>
            </a:r>
          </a:p>
          <a:p>
            <a:pPr eaLnBrk="1" hangingPunct="1">
              <a:spcBef>
                <a:spcPct val="0"/>
              </a:spcBef>
            </a:pPr>
            <a:r>
              <a:rPr lang="en-US">
                <a:latin typeface="Arial" charset="0"/>
                <a:ea typeface="ＭＳ Ｐゴシック" charset="-128"/>
                <a:cs typeface="ＭＳ Ｐゴシック" charset="-128"/>
              </a:rPr>
              <a:t>What are Federal Reserve bank notes?</a:t>
            </a:r>
          </a:p>
          <a:p>
            <a:pPr marL="454025" lvl="1" indent="-228600" eaLnBrk="1" hangingPunct="1">
              <a:spcBef>
                <a:spcPct val="0"/>
              </a:spcBef>
              <a:buFontTx/>
              <a:buAutoNum type="arabicPeriod"/>
            </a:pPr>
            <a:r>
              <a:rPr lang="en-US">
                <a:latin typeface="Arial" charset="0"/>
              </a:rPr>
              <a:t>Federal Reserve bank notes are promissory notes issued by the Federal Reserve Banks.</a:t>
            </a:r>
          </a:p>
          <a:p>
            <a:pPr marL="454025" lvl="1" indent="-228600" eaLnBrk="1" hangingPunct="1">
              <a:spcBef>
                <a:spcPct val="0"/>
              </a:spcBef>
              <a:spcAft>
                <a:spcPts val="1200"/>
              </a:spcAft>
              <a:buFontTx/>
              <a:buAutoNum type="arabicPeriod"/>
            </a:pPr>
            <a:r>
              <a:rPr lang="en-US">
                <a:latin typeface="Arial" charset="0"/>
              </a:rPr>
              <a:t>The Federal Reserve bank notes, by law – Title 12 U.S.C. 411, are [supposed to be] redeemable for lawful money on demand, which Constitutionally speaking are minted coins containing 371 ¼ grains of pure silver or its gold equivalent as regulated by Congress pursuant to </a:t>
            </a:r>
            <a:r>
              <a:rPr lang="fr-FR">
                <a:latin typeface="Arial" charset="0"/>
              </a:rPr>
              <a:t>Article I Section 8, Clause 5</a:t>
            </a:r>
            <a:r>
              <a:rPr lang="en-US">
                <a:latin typeface="Arial" charset="0"/>
              </a:rPr>
              <a:t>. </a:t>
            </a:r>
          </a:p>
          <a:p>
            <a:pPr eaLnBrk="1" hangingPunct="1">
              <a:spcBef>
                <a:spcPct val="0"/>
              </a:spcBef>
            </a:pPr>
            <a:r>
              <a:rPr lang="en-US" b="1">
                <a:solidFill>
                  <a:srgbClr val="0000FF"/>
                </a:solidFill>
                <a:latin typeface="Arial" charset="0"/>
                <a:ea typeface="ＭＳ Ｐゴシック" charset="-128"/>
                <a:cs typeface="ＭＳ Ｐゴシック" charset="-128"/>
              </a:rPr>
              <a:t>The United States Supreme Court stated – </a:t>
            </a:r>
            <a:r>
              <a:rPr lang="en-US" b="1" i="1">
                <a:solidFill>
                  <a:srgbClr val="0000FF"/>
                </a:solidFill>
                <a:latin typeface="Arial" charset="0"/>
                <a:ea typeface="ＭＳ Ｐゴシック" charset="-128"/>
                <a:cs typeface="ＭＳ Ｐゴシック" charset="-128"/>
              </a:rPr>
              <a:t>United States v. Marigold </a:t>
            </a:r>
            <a:r>
              <a:rPr lang="en-US" b="1">
                <a:solidFill>
                  <a:srgbClr val="0000FF"/>
                </a:solidFill>
                <a:latin typeface="Arial" charset="0"/>
                <a:ea typeface="ＭＳ Ｐゴシック" charset="-128"/>
                <a:cs typeface="ＭＳ Ｐゴシック" charset="-128"/>
              </a:rPr>
              <a:t>– a still valid opinion</a:t>
            </a:r>
            <a:r>
              <a:rPr lang="en-US">
                <a:solidFill>
                  <a:srgbClr val="0000FF"/>
                </a:solidFill>
                <a:latin typeface="Arial" charset="0"/>
                <a:ea typeface="ＭＳ Ｐゴシック" charset="-128"/>
                <a:cs typeface="ＭＳ Ｐゴシック" charset="-128"/>
              </a:rPr>
              <a:t>:</a:t>
            </a:r>
            <a:endParaRPr lang="en-US">
              <a:latin typeface="Arial" charset="0"/>
              <a:ea typeface="ＭＳ Ｐゴシック" charset="-128"/>
              <a:cs typeface="ＭＳ Ｐゴシック" charset="-128"/>
            </a:endParaRPr>
          </a:p>
          <a:p>
            <a:pPr eaLnBrk="1" hangingPunct="1">
              <a:spcBef>
                <a:spcPct val="0"/>
              </a:spcBef>
              <a:spcAft>
                <a:spcPts val="1200"/>
              </a:spcAft>
            </a:pPr>
            <a:r>
              <a:rPr lang="en-US">
                <a:latin typeface="Arial" charset="0"/>
                <a:ea typeface="ＭＳ Ｐゴシック" charset="-128"/>
                <a:cs typeface="ＭＳ Ｐゴシック" charset="-128"/>
              </a:rPr>
              <a:t>“[Congress has the] obligation to fulfill that trust on the part of the government, namely, the trust and the duty of creating and maintaining a uniform and </a:t>
            </a:r>
            <a:r>
              <a:rPr lang="en-US" u="sng">
                <a:solidFill>
                  <a:srgbClr val="991614"/>
                </a:solidFill>
                <a:latin typeface="Arial" charset="0"/>
                <a:ea typeface="ＭＳ Ｐゴシック" charset="-128"/>
                <a:cs typeface="ＭＳ Ｐゴシック" charset="-128"/>
              </a:rPr>
              <a:t>pure</a:t>
            </a:r>
            <a:r>
              <a:rPr lang="en-US">
                <a:solidFill>
                  <a:srgbClr val="991614"/>
                </a:solidFill>
                <a:latin typeface="Arial" charset="0"/>
                <a:ea typeface="ＭＳ Ｐゴシック" charset="-128"/>
                <a:cs typeface="ＭＳ Ｐゴシック" charset="-128"/>
              </a:rPr>
              <a:t> </a:t>
            </a:r>
            <a:r>
              <a:rPr lang="en-US" u="sng">
                <a:solidFill>
                  <a:srgbClr val="991614"/>
                </a:solidFill>
                <a:latin typeface="Arial" charset="0"/>
                <a:ea typeface="ＭＳ Ｐゴシック" charset="-128"/>
                <a:cs typeface="ＭＳ Ｐゴシック" charset="-128"/>
              </a:rPr>
              <a:t>metallic standard of value</a:t>
            </a:r>
            <a:r>
              <a:rPr lang="en-US">
                <a:latin typeface="Arial" charset="0"/>
                <a:ea typeface="ＭＳ Ｐゴシック" charset="-128"/>
                <a:cs typeface="ＭＳ Ｐゴシック" charset="-128"/>
              </a:rPr>
              <a:t> throughout the Union. The power of coining money and of regulating its value was delegated to Congress by the Constitution for the very purpose, as assigned by the framers of that instrument, of creating and preserving the uniformity and purity of such standard of value … 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 …” </a:t>
            </a:r>
            <a:r>
              <a:rPr lang="en-US" i="1">
                <a:solidFill>
                  <a:srgbClr val="0000FF"/>
                </a:solidFill>
                <a:latin typeface="Arial" charset="0"/>
                <a:ea typeface="ＭＳ Ｐゴシック" charset="-128"/>
                <a:cs typeface="ＭＳ Ｐゴシック" charset="-128"/>
              </a:rPr>
              <a:t>United States v. Marigold</a:t>
            </a:r>
            <a:r>
              <a:rPr lang="en-US">
                <a:latin typeface="Arial" charset="0"/>
                <a:ea typeface="ＭＳ Ｐゴシック" charset="-128"/>
                <a:cs typeface="ＭＳ Ｐゴシック" charset="-128"/>
              </a:rPr>
              <a:t>, 50 U.S. (9 How.) 560, 567-68 (1850)</a:t>
            </a:r>
          </a:p>
          <a:p>
            <a:pPr eaLnBrk="1" hangingPunct="1">
              <a:spcBef>
                <a:spcPct val="0"/>
              </a:spcBef>
            </a:pPr>
            <a:r>
              <a:rPr lang="en-US" b="1">
                <a:latin typeface="Arial" charset="0"/>
                <a:ea typeface="ＭＳ Ｐゴシック" charset="-128"/>
                <a:cs typeface="ＭＳ Ｐゴシック" charset="-128"/>
              </a:rPr>
              <a:t>Federal Reserve Notes are UNCONSTITUTIONAL: </a:t>
            </a:r>
          </a:p>
          <a:p>
            <a:pPr marL="454025" lvl="1" indent="-228600" eaLnBrk="1" hangingPunct="1">
              <a:spcBef>
                <a:spcPct val="0"/>
              </a:spcBef>
              <a:buFontTx/>
              <a:buAutoNum type="arabicPeriod"/>
            </a:pPr>
            <a:r>
              <a:rPr lang="en-US" b="1">
                <a:latin typeface="Arial" charset="0"/>
              </a:rPr>
              <a:t>They are not a pure metallic standard of value;</a:t>
            </a:r>
          </a:p>
          <a:p>
            <a:pPr marL="454025" lvl="1" indent="-228600" eaLnBrk="1" hangingPunct="1">
              <a:spcBef>
                <a:spcPct val="0"/>
              </a:spcBef>
              <a:buFontTx/>
              <a:buAutoNum type="arabicPeriod"/>
            </a:pPr>
            <a:r>
              <a:rPr lang="en-US" b="1">
                <a:latin typeface="Arial" charset="0"/>
              </a:rPr>
              <a:t>They have no intrinsic value;</a:t>
            </a:r>
          </a:p>
          <a:p>
            <a:pPr marL="454025" lvl="1" indent="-228600" eaLnBrk="1" hangingPunct="1">
              <a:spcBef>
                <a:spcPct val="0"/>
              </a:spcBef>
              <a:buFontTx/>
              <a:buAutoNum type="arabicPeriod"/>
            </a:pPr>
            <a:r>
              <a:rPr lang="en-US" b="1">
                <a:latin typeface="Arial" charset="0"/>
              </a:rPr>
              <a:t>They are not created by Congress;</a:t>
            </a:r>
            <a:endParaRPr lang="en-US" b="1" smtClean="0">
              <a:latin typeface="Arial" charset="0"/>
            </a:endParaRPr>
          </a:p>
          <a:p>
            <a:pPr marL="454025" lvl="1" indent="-228600" eaLnBrk="1" hangingPunct="1">
              <a:spcBef>
                <a:spcPct val="0"/>
              </a:spcBef>
              <a:buFontTx/>
              <a:buAutoNum type="arabicPeriod"/>
            </a:pPr>
            <a:r>
              <a:rPr lang="en-US" b="1" smtClean="0">
                <a:latin typeface="Arial" charset="0"/>
              </a:rPr>
              <a:t>They expelled constitutional money from regular use in commerce.</a:t>
            </a:r>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13E0C9D-EE8E-974C-BD10-478D026DC31F}" type="slidenum">
              <a:rPr lang="en-US"/>
              <a:pPr/>
              <a:t>17</a:t>
            </a:fld>
            <a:endParaRPr lang="en-US"/>
          </a:p>
        </p:txBody>
      </p:sp>
      <p:sp>
        <p:nvSpPr>
          <p:cNvPr id="39939" name="Rectangle 2"/>
          <p:cNvSpPr>
            <a:spLocks noGrp="1" noRot="1" noChangeAspect="1" noChangeArrowheads="1" noTextEdit="1"/>
          </p:cNvSpPr>
          <p:nvPr>
            <p:ph type="sldImg"/>
          </p:nvPr>
        </p:nvSpPr>
        <p:spPr>
          <a:xfrm>
            <a:off x="1257300" y="239713"/>
            <a:ext cx="4800600" cy="3600450"/>
          </a:xfrm>
          <a:ln/>
        </p:spPr>
      </p:sp>
      <p:sp>
        <p:nvSpPr>
          <p:cNvPr id="39940" name="Rectangle 3"/>
          <p:cNvSpPr>
            <a:spLocks noGrp="1" noChangeArrowheads="1"/>
          </p:cNvSpPr>
          <p:nvPr>
            <p:ph type="body" idx="1"/>
          </p:nvPr>
        </p:nvSpPr>
        <p:spPr>
          <a:xfrm>
            <a:off x="244475" y="3921125"/>
            <a:ext cx="6826250" cy="5359400"/>
          </a:xfrm>
          <a:noFill/>
          <a:ln/>
        </p:spPr>
        <p:txBody>
          <a:bodyPr/>
          <a:lstStyle/>
          <a:p>
            <a:pPr marL="454025" lvl="1" indent="-228600" eaLnBrk="1" hangingPunct="1">
              <a:spcBef>
                <a:spcPct val="0"/>
              </a:spcBef>
              <a:buFontTx/>
              <a:buNone/>
            </a:pPr>
            <a:r>
              <a:rPr lang="en-US" b="1" dirty="0" smtClean="0">
                <a:latin typeface="Arial" charset="0"/>
              </a:rPr>
              <a:t>Legal Tender Status</a:t>
            </a:r>
          </a:p>
          <a:p>
            <a:pPr marL="454025" lvl="1" indent="-228600" eaLnBrk="1" hangingPunct="1">
              <a:spcBef>
                <a:spcPct val="0"/>
              </a:spcBef>
              <a:buFontTx/>
              <a:buNone/>
            </a:pPr>
            <a:r>
              <a:rPr lang="en-US" dirty="0" smtClean="0">
                <a:latin typeface="Arial" charset="0"/>
              </a:rPr>
              <a:t> </a:t>
            </a:r>
          </a:p>
          <a:p>
            <a:pPr marL="454025" lvl="1" indent="-228600" eaLnBrk="1" hangingPunct="1">
              <a:spcBef>
                <a:spcPct val="0"/>
              </a:spcBef>
              <a:buFontTx/>
              <a:buNone/>
            </a:pPr>
            <a:r>
              <a:rPr lang="en-US" dirty="0" smtClean="0">
                <a:latin typeface="Arial" charset="0"/>
              </a:rPr>
              <a:t>I thought that United States currency was legal tender for all debts. Some businesses or governmental agencies say that they will only accept checks, money orders or credit cards as payment, and others will only accept currency notes in denominations of $20 or smaller. Isn't this illegal?</a:t>
            </a:r>
          </a:p>
          <a:p>
            <a:pPr marL="454025" lvl="1" indent="-228600" eaLnBrk="1" hangingPunct="1">
              <a:spcBef>
                <a:spcPct val="0"/>
              </a:spcBef>
              <a:buFontTx/>
              <a:buNone/>
            </a:pPr>
            <a:endParaRPr lang="en-US" dirty="0" smtClean="0">
              <a:latin typeface="Arial" charset="0"/>
            </a:endParaRPr>
          </a:p>
          <a:p>
            <a:pPr marL="454025" lvl="1" indent="-228600" eaLnBrk="1" hangingPunct="1">
              <a:spcBef>
                <a:spcPct val="0"/>
              </a:spcBef>
              <a:buFontTx/>
              <a:buNone/>
            </a:pPr>
            <a:r>
              <a:rPr lang="en-US" dirty="0" smtClean="0">
                <a:latin typeface="Arial" charset="0"/>
              </a:rPr>
              <a:t>The pertinent portion of law that applies to your question is the Coinage Act of 1965, specifically Section 31 U.S.C. 5103, entitled "Legal tender," which states: "United States coins and currency (including Federal reserve notes and circulating notes of Federal reserve banks and national banks) are legal tender for all debts, public charges, taxes, and dues."</a:t>
            </a:r>
          </a:p>
          <a:p>
            <a:pPr marL="454025" lvl="1" indent="-228600" eaLnBrk="1" hangingPunct="1">
              <a:spcBef>
                <a:spcPct val="0"/>
              </a:spcBef>
              <a:buFontTx/>
              <a:buNone/>
            </a:pPr>
            <a:endParaRPr lang="en-US" dirty="0" smtClean="0">
              <a:latin typeface="Arial" charset="0"/>
            </a:endParaRPr>
          </a:p>
          <a:p>
            <a:pPr marL="454025" lvl="1" indent="-228600" eaLnBrk="1" hangingPunct="1">
              <a:spcBef>
                <a:spcPct val="0"/>
              </a:spcBef>
              <a:buFontTx/>
              <a:buNone/>
            </a:pPr>
            <a:r>
              <a:rPr lang="en-US" dirty="0" smtClean="0">
                <a:latin typeface="Arial" charset="0"/>
              </a:rPr>
              <a:t>This statute means that all United States money as identified above are a valid and legal offer of payment for debts when tendered to a creditor</a:t>
            </a:r>
            <a:r>
              <a:rPr lang="en-US" b="0" dirty="0" smtClean="0">
                <a:latin typeface="Arial" charset="0"/>
              </a:rPr>
              <a:t>. </a:t>
            </a:r>
            <a:r>
              <a:rPr lang="en-US" b="1" dirty="0" smtClean="0">
                <a:solidFill>
                  <a:srgbClr val="FF0000"/>
                </a:solidFill>
                <a:latin typeface="Arial" charset="0"/>
              </a:rPr>
              <a:t>There is, however, no Federal statute mandating that a private business, a person or an organization must accept currency or coins as for payment for goods and/or services.</a:t>
            </a:r>
            <a:r>
              <a:rPr lang="en-US" b="1" dirty="0" smtClean="0">
                <a:latin typeface="Arial" charset="0"/>
              </a:rPr>
              <a:t> </a:t>
            </a:r>
            <a:r>
              <a:rPr lang="en-US" dirty="0" smtClean="0">
                <a:latin typeface="Arial" charset="0"/>
              </a:rPr>
              <a:t>Private businesses are free to develop their own policies on whether or not to accept cash unless there is a State law which says otherwise. For example, a bus line may prohibit payment of fares in pennies or dollar bills. In addition, movie theaters, convenience stores and gas stations may refuse to accept large denomination currency (usually notes above $20) as a matter of policy.</a:t>
            </a:r>
            <a:endParaRPr lang="en-US"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7912DB2-BFA6-E04A-BEF3-955790447C3F}" type="slidenum">
              <a:rPr lang="en-US"/>
              <a:pPr/>
              <a:t>18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The Department of Treasury web-site under it’s frequently asked questions (FAQ) section states that:</a:t>
            </a:r>
          </a:p>
          <a:p>
            <a:pPr marL="234950" lvl="1" eaLnBrk="1" hangingPunct="1"/>
            <a:r>
              <a:rPr lang="en-US">
                <a:latin typeface="Arial" charset="0"/>
              </a:rPr>
              <a:t>“[</a:t>
            </a:r>
            <a:r>
              <a:rPr lang="en-US" sz="1400">
                <a:solidFill>
                  <a:srgbClr val="FF3300"/>
                </a:solidFill>
                <a:latin typeface="Arial" charset="0"/>
              </a:rPr>
              <a:t>Federal Reserve notes] are not redeemable in gold, silver or any other commodity</a:t>
            </a:r>
            <a:r>
              <a:rPr lang="en-US" sz="1400">
                <a:latin typeface="Arial" charset="0"/>
              </a:rPr>
              <a:t>, and receive no backing by anything. This has been the case since 1933. </a:t>
            </a:r>
            <a:r>
              <a:rPr lang="en-US" sz="1400">
                <a:solidFill>
                  <a:srgbClr val="FF3300"/>
                </a:solidFill>
                <a:latin typeface="Arial" charset="0"/>
              </a:rPr>
              <a:t>The notes have no value for themselves</a:t>
            </a:r>
            <a:r>
              <a:rPr lang="en-US" sz="1400">
                <a:latin typeface="Arial" charset="0"/>
              </a:rPr>
              <a:t> …” </a:t>
            </a:r>
          </a:p>
          <a:p>
            <a:pPr eaLnBrk="1" hangingPunct="1"/>
            <a:endParaRPr lang="en-US" sz="1400">
              <a:latin typeface="Arial" charset="0"/>
              <a:ea typeface="ＭＳ Ｐゴシック" charset="-128"/>
              <a:cs typeface="ＭＳ Ｐゴシック" charset="-128"/>
            </a:endParaRPr>
          </a:p>
          <a:p>
            <a:pPr eaLnBrk="1" hangingPunct="1"/>
            <a:r>
              <a:rPr lang="en-US" sz="1400">
                <a:latin typeface="Arial" charset="0"/>
                <a:ea typeface="ＭＳ Ｐゴシック" charset="-128"/>
                <a:cs typeface="ＭＳ Ｐゴシック" charset="-128"/>
              </a:rPr>
              <a:t>Hence, </a:t>
            </a:r>
            <a:r>
              <a:rPr lang="en-US" sz="1400">
                <a:solidFill>
                  <a:srgbClr val="FF3300"/>
                </a:solidFill>
                <a:latin typeface="Arial" charset="0"/>
                <a:ea typeface="ＭＳ Ｐゴシック" charset="-128"/>
                <a:cs typeface="ＭＳ Ｐゴシック" charset="-128"/>
              </a:rPr>
              <a:t>Federal Reserve notes</a:t>
            </a:r>
            <a:r>
              <a:rPr lang="en-US" sz="1400">
                <a:latin typeface="Arial" charset="0"/>
                <a:ea typeface="ＭＳ Ｐゴシック" charset="-128"/>
                <a:cs typeface="ＭＳ Ｐゴシック" charset="-128"/>
              </a:rPr>
              <a:t> are unconstitutional, and therefore unlawful.  They have no value and as a result, they have been used by Federal Reserve Banks, in cooperation with the government, to perpetrate a “quiet theft” on the citizens of this great country, which we will discuss in more detail shortly.</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AFEB558-399B-5643-8867-D6FAB7144CAC}" type="slidenum">
              <a:rPr lang="en-US"/>
              <a:pPr/>
              <a:t>19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Let’s take a moment to review the Constitutional lawful money requirements of the United States: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The Supreme Court understood that our Constitution was ratified with the understanding that the legislature was bound in duty to maintain a pure metallic standard of value and to prevent our monetary unit’s debasement and expulsion.  Federal Reserve Notes have done just the opposite and have now caused us great harm</a:t>
            </a:r>
            <a:r>
              <a:rPr lang="en-US" dirty="0" smtClean="0">
                <a:latin typeface="Arial" charset="0"/>
                <a:ea typeface="ＭＳ Ｐゴシック" charset="-128"/>
                <a:cs typeface="ＭＳ Ｐゴシック" charset="-128"/>
              </a:rPr>
              <a:t>.</a:t>
            </a:r>
          </a:p>
          <a:p>
            <a:pPr eaLnBrk="1" hangingPunct="1"/>
            <a:endParaRPr lang="en-US" dirty="0" smtClean="0">
              <a:latin typeface="Arial" charset="0"/>
              <a:ea typeface="ＭＳ Ｐゴシック" charset="-128"/>
              <a:cs typeface="ＭＳ Ｐゴシック"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Marigold was recently cited in: </a:t>
            </a:r>
            <a:r>
              <a:rPr lang="en-US" i="1" dirty="0" smtClean="0"/>
              <a:t>International  Bancorp </a:t>
            </a:r>
            <a:r>
              <a:rPr lang="en-US" i="1" dirty="0" err="1" smtClean="0"/>
              <a:t>Llc</a:t>
            </a:r>
            <a:r>
              <a:rPr lang="en-US" i="1" dirty="0" smtClean="0"/>
              <a:t>  </a:t>
            </a:r>
            <a:r>
              <a:rPr lang="en-US" i="1" dirty="0" err="1" smtClean="0"/>
              <a:t>v</a:t>
            </a:r>
            <a:r>
              <a:rPr lang="en-US" i="1" dirty="0" smtClean="0"/>
              <a:t>.  </a:t>
            </a:r>
            <a:r>
              <a:rPr lang="en-US" i="1" dirty="0" err="1" smtClean="0"/>
              <a:t>Societe</a:t>
            </a:r>
            <a:r>
              <a:rPr lang="en-US" i="1" dirty="0" smtClean="0"/>
              <a:t> Des</a:t>
            </a:r>
            <a:r>
              <a:rPr lang="en-US" i="1" baseline="0" dirty="0" smtClean="0"/>
              <a:t> </a:t>
            </a:r>
            <a:r>
              <a:rPr lang="en-US" i="1" dirty="0" err="1" smtClean="0"/>
              <a:t>Bains</a:t>
            </a:r>
            <a:r>
              <a:rPr lang="en-US" i="1" dirty="0" smtClean="0"/>
              <a:t> De </a:t>
            </a:r>
            <a:r>
              <a:rPr lang="en-US" i="1" dirty="0" err="1" smtClean="0"/>
              <a:t>Mer</a:t>
            </a:r>
            <a:r>
              <a:rPr lang="en-US" i="1" dirty="0" smtClean="0"/>
              <a:t> et Du </a:t>
            </a:r>
            <a:r>
              <a:rPr lang="en-US" i="1" dirty="0" err="1" smtClean="0"/>
              <a:t>Cercle</a:t>
            </a:r>
            <a:r>
              <a:rPr lang="en-US" i="1" dirty="0" smtClean="0"/>
              <a:t>  Des,  329  F.  3d  359,  May  19,  2003;</a:t>
            </a:r>
            <a:endParaRPr lang="en-US" dirty="0" smtClean="0"/>
          </a:p>
          <a:p>
            <a:pPr eaLnBrk="1" hangingPunct="1"/>
            <a:endParaRPr lang="en-US" dirty="0" smtClean="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spcBef>
                <a:spcPct val="50000"/>
              </a:spcBef>
            </a:pPr>
            <a:r>
              <a:rPr lang="en-US" b="1" dirty="0">
                <a:latin typeface="Arial" charset="0"/>
                <a:ea typeface="ＭＳ Ｐゴシック" charset="-128"/>
                <a:cs typeface="ＭＳ Ｐゴシック" charset="-128"/>
              </a:rPr>
              <a:t>Federal Reserve Notes are UNCONSTITUTIONAL: </a:t>
            </a:r>
          </a:p>
          <a:p>
            <a:pPr marL="685800" lvl="1" indent="-228600" eaLnBrk="1" hangingPunct="1">
              <a:spcBef>
                <a:spcPct val="0"/>
              </a:spcBef>
              <a:buFontTx/>
              <a:buAutoNum type="arabicPeriod"/>
            </a:pPr>
            <a:r>
              <a:rPr lang="en-US" b="1" dirty="0">
                <a:latin typeface="Arial" charset="0"/>
              </a:rPr>
              <a:t>They are not a pure metallic standard of value;</a:t>
            </a:r>
          </a:p>
          <a:p>
            <a:pPr marL="685800" lvl="1" indent="-228600" eaLnBrk="1" hangingPunct="1">
              <a:spcBef>
                <a:spcPct val="0"/>
              </a:spcBef>
              <a:buFontTx/>
              <a:buAutoNum type="arabicPeriod"/>
            </a:pPr>
            <a:r>
              <a:rPr lang="en-US" b="1" dirty="0">
                <a:latin typeface="Arial" charset="0"/>
              </a:rPr>
              <a:t>They have no intrinsic value;</a:t>
            </a:r>
          </a:p>
          <a:p>
            <a:pPr marL="685800" lvl="1" indent="-228600" eaLnBrk="1" hangingPunct="1">
              <a:spcBef>
                <a:spcPct val="0"/>
              </a:spcBef>
              <a:buFontTx/>
              <a:buAutoNum type="arabicPeriod"/>
            </a:pPr>
            <a:r>
              <a:rPr lang="en-US" b="1" dirty="0">
                <a:latin typeface="Arial" charset="0"/>
              </a:rPr>
              <a:t>They are not created by Congress;</a:t>
            </a:r>
            <a:endParaRPr lang="en-US" b="1" dirty="0" smtClean="0">
              <a:latin typeface="Arial" charset="0"/>
            </a:endParaRPr>
          </a:p>
          <a:p>
            <a:pPr marL="685800" lvl="1" indent="-228600" eaLnBrk="1" hangingPunct="1">
              <a:spcBef>
                <a:spcPct val="0"/>
              </a:spcBef>
              <a:buFontTx/>
              <a:buAutoNum type="arabicPeriod"/>
            </a:pPr>
            <a:r>
              <a:rPr lang="en-US" b="1" dirty="0" smtClean="0">
                <a:latin typeface="Arial" charset="0"/>
              </a:rPr>
              <a:t>They expelled constitutional money from regular use in commerce.</a:t>
            </a:r>
            <a:endParaRPr lang="en-US" dirty="0" smtClean="0">
              <a:latin typeface="Arial" charset="0"/>
            </a:endParaRPr>
          </a:p>
          <a:p>
            <a:pPr eaLnBrk="1" hangingPunct="1">
              <a:spcBef>
                <a:spcPct val="0"/>
              </a:spcBef>
            </a:pPr>
            <a:endParaRPr lang="en-US" b="1" dirty="0" smtClean="0">
              <a:latin typeface="Arial" charset="0"/>
              <a:ea typeface="ＭＳ Ｐゴシック" charset="-128"/>
              <a:cs typeface="ＭＳ Ｐゴシック" charset="-128"/>
            </a:endParaRPr>
          </a:p>
          <a:p>
            <a:pPr algn="ctr" eaLnBrk="1" hangingPunct="1"/>
            <a:r>
              <a:rPr lang="en-US" dirty="0">
                <a:latin typeface="Arial" charset="0"/>
                <a:ea typeface="ＭＳ Ｐゴシック" charset="-128"/>
                <a:cs typeface="ＭＳ Ｐゴシック" charset="-128"/>
              </a:rPr>
              <a:t>“</a:t>
            </a:r>
            <a:r>
              <a:rPr lang="en-US" b="1" i="1" dirty="0">
                <a:latin typeface="Arial" charset="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dirty="0">
                <a:latin typeface="Arial" charset="0"/>
                <a:ea typeface="ＭＳ Ｐゴシック" charset="-128"/>
                <a:cs typeface="ＭＳ Ｐゴシック" charset="-128"/>
              </a:rPr>
              <a:t>.”,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Thomas Jefferson</a:t>
            </a:r>
          </a:p>
          <a:p>
            <a:pPr eaLnBrk="1" hangingPunct="1"/>
            <a:endParaRPr lang="en-US" dirty="0">
              <a:latin typeface="Arial" charset="0"/>
              <a:ea typeface="ＭＳ Ｐゴシック" charset="-128"/>
              <a:cs typeface="ＭＳ Ｐゴシック" charset="-128"/>
            </a:endParaRPr>
          </a:p>
          <a:p>
            <a:pPr eaLnBrk="1" hangingPunct="1">
              <a:spcBef>
                <a:spcPct val="0"/>
              </a:spcBef>
            </a:pPr>
            <a:endParaRPr lang="en-US" b="1" dirty="0">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5D918A8-1D7A-B448-8CF1-A1B0850417FA}" type="slidenum">
              <a:rPr lang="en-US"/>
              <a:pPr/>
              <a:t>20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On March 31, 1982, Donald T. Regan, the then Secretary of Treasury, delivered the Report from the Commission established pursuant to Public Law 96-389 to the Legislature informing them that the present monetary arrangements [i.e. the Federal Reserve Banking System] of the United States are unconstitutional --even anti-constitutional-- from top to bottom.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xfrm>
            <a:off x="1295400" y="838200"/>
            <a:ext cx="4800600" cy="3600450"/>
          </a:xfrm>
          <a:ln/>
        </p:spPr>
      </p:sp>
      <p:sp>
        <p:nvSpPr>
          <p:cNvPr id="22531" name="Notes Placeholder 2"/>
          <p:cNvSpPr>
            <a:spLocks noGrp="1"/>
          </p:cNvSpPr>
          <p:nvPr>
            <p:ph type="body" idx="1"/>
          </p:nvPr>
        </p:nvSpPr>
        <p:spPr>
          <a:noFill/>
          <a:ln/>
        </p:spPr>
        <p:txBody>
          <a:bodyPr/>
          <a:lstStyle/>
          <a:p>
            <a:pPr marL="228600" indent="-228600">
              <a:buFont typeface="Calibri" charset="0"/>
              <a:buAutoNum type="arabicPeriod"/>
            </a:pPr>
            <a:r>
              <a:rPr lang="en-US" smtClean="0">
                <a:latin typeface="Arial" charset="0"/>
                <a:ea typeface="ＭＳ Ｐゴシック" charset="-128"/>
                <a:cs typeface="ＭＳ Ｐゴシック" charset="-128"/>
              </a:rPr>
              <a:t>According to the report made pursuant to Public Law 96-389 the present monetary arrangements [i.e. the Federal Reserve Banking System] of the United States are unconstitutional --even anti-constitutional-- from top to bottom.</a:t>
            </a:r>
            <a:br>
              <a:rPr lang="en-US" smtClean="0">
                <a:latin typeface="Arial" charset="0"/>
                <a:ea typeface="ＭＳ Ｐゴシック" charset="-128"/>
                <a:cs typeface="ＭＳ Ｐゴシック" charset="-128"/>
              </a:rPr>
            </a:br>
            <a:endParaRPr lang="en-US" smtClean="0">
              <a:latin typeface="Arial" charset="0"/>
              <a:ea typeface="ＭＳ Ｐゴシック" charset="-128"/>
              <a:cs typeface="ＭＳ Ｐゴシック" charset="-128"/>
            </a:endParaRPr>
          </a:p>
          <a:p>
            <a:pPr marL="228600" indent="-228600">
              <a:buFont typeface="Calibri" charset="0"/>
              <a:buAutoNum type="arabicPeriod"/>
            </a:pPr>
            <a:r>
              <a:rPr lang="en-US" smtClean="0">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 …”  Since bank notes, such as the Federal Reserve Notes that we carry around in our pockets, can be inflated or deflated at will they are dishonest.</a:t>
            </a:r>
            <a:br>
              <a:rPr lang="en-US" smtClean="0">
                <a:latin typeface="Arial" charset="0"/>
                <a:ea typeface="ＭＳ Ｐゴシック" charset="-128"/>
                <a:cs typeface="ＭＳ Ｐゴシック" charset="-128"/>
              </a:rPr>
            </a:br>
            <a:endParaRPr lang="en-US" smtClean="0">
              <a:latin typeface="Arial" charset="0"/>
              <a:ea typeface="ＭＳ Ｐゴシック" charset="-128"/>
              <a:cs typeface="ＭＳ Ｐゴシック" charset="-128"/>
            </a:endParaRPr>
          </a:p>
          <a:p>
            <a:pPr marL="228600" indent="-228600">
              <a:buFont typeface="Calibri" charset="0"/>
              <a:buAutoNum type="arabicPeriod"/>
            </a:pPr>
            <a:r>
              <a:rPr lang="en-US" smtClean="0">
                <a:latin typeface="Arial" charset="0"/>
                <a:ea typeface="ＭＳ Ｐゴシック" charset="-128"/>
                <a:cs typeface="ＭＳ Ｐゴシック" charset="-128"/>
              </a:rPr>
              <a:t>The amount of Federal Reserve Notes in circulation are past the historical point of recovery and thus will ultimately lead to a massive hyperinflation that will “blow-up” the current U.S. monetary system resulting in massive social and economic dislocation.</a:t>
            </a:r>
            <a:endParaRPr lang="en-US">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B49C9968-EF52-ED47-A556-E6C1F85DFB20}"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0C7B975-D8F0-694A-B757-2FC2B1345877}" type="slidenum">
              <a:rPr lang="en-US"/>
              <a:pPr/>
              <a:t>21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In less than 6 months after Donald T. Regan delivered the Report from the Commission, Congress enacted its first law, Public Law 97-258 on September 13, 1982 restoring the semblance of constitutionally lawful money.  Then in 1985, Congress enacted Public Laws 99-61 and 99-185 that reinstituted constitutionally lawful gold and silver money.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55300" name="Slide Number Placeholder 3"/>
          <p:cNvSpPr>
            <a:spLocks noGrp="1"/>
          </p:cNvSpPr>
          <p:nvPr>
            <p:ph type="sldNum" sz="quarter" idx="5"/>
          </p:nvPr>
        </p:nvSpPr>
        <p:spPr>
          <a:noFill/>
        </p:spPr>
        <p:txBody>
          <a:bodyPr/>
          <a:lstStyle/>
          <a:p>
            <a:fld id="{C65E76C0-B46B-D648-A3A1-61CA57B3BA6D}"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3E3E1E1-85E5-C64C-BF41-D9D7FB53DE1E}" type="slidenum">
              <a:rPr lang="en-US"/>
              <a:pPr/>
              <a:t>23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charset="0"/>
                <a:ea typeface="ＭＳ Ｐゴシック" charset="-128"/>
                <a:cs typeface="ＭＳ Ｐゴシック"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charset="0"/>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F0FAD96-D93C-6141-8729-C7A9E375D6B9}" type="slidenum">
              <a:rPr lang="en-US"/>
              <a:pPr/>
              <a:t>24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400" smtClean="0">
                <a:latin typeface="Arial" charset="0"/>
                <a:ea typeface="ＭＳ Ｐゴシック" charset="-128"/>
                <a:cs typeface="ＭＳ Ｐゴシック" charset="-128"/>
              </a:rPr>
              <a:t>So now let’s look at an example.</a:t>
            </a:r>
          </a:p>
          <a:p>
            <a:pPr eaLnBrk="1" hangingPunct="1"/>
            <a:endParaRPr lang="en-US" sz="1400" smtClean="0">
              <a:latin typeface="Arial" charset="0"/>
              <a:ea typeface="ＭＳ Ｐゴシック" charset="-128"/>
              <a:cs typeface="ＭＳ Ｐゴシック" charset="-128"/>
            </a:endParaRPr>
          </a:p>
          <a:p>
            <a:pPr eaLnBrk="1" hangingPunct="1"/>
            <a:r>
              <a:rPr lang="en-US" sz="1400" smtClean="0">
                <a:latin typeface="Arial" charset="0"/>
                <a:ea typeface="ＭＳ Ｐゴシック" charset="-128"/>
                <a:cs typeface="ＭＳ Ｐゴシック" charset="-128"/>
              </a:rPr>
              <a:t>What are the effects of using unconstitutional legal tender notes?</a:t>
            </a:r>
          </a:p>
          <a:p>
            <a:pPr marL="685800" lvl="1" indent="-228600" eaLnBrk="1" hangingPunct="1">
              <a:buFontTx/>
              <a:buAutoNum type="arabicPeriod"/>
            </a:pPr>
            <a:r>
              <a:rPr lang="en-US" sz="1400" smtClean="0">
                <a:latin typeface="Arial" charset="0"/>
              </a:rPr>
              <a:t>An unrealized loss of capital and property;</a:t>
            </a:r>
          </a:p>
          <a:p>
            <a:pPr marL="685800" lvl="1" indent="-228600" eaLnBrk="1" hangingPunct="1">
              <a:buFontTx/>
              <a:buAutoNum type="arabicPeriod"/>
            </a:pPr>
            <a:r>
              <a:rPr lang="en-US" sz="1400" smtClean="0">
                <a:latin typeface="Arial" charset="0"/>
              </a:rPr>
              <a:t>A loss of real value;</a:t>
            </a:r>
          </a:p>
          <a:p>
            <a:pPr marL="685800" lvl="1" indent="-228600" eaLnBrk="1" hangingPunct="1">
              <a:buFontTx/>
              <a:buAutoNum type="arabicPeriod"/>
            </a:pPr>
            <a:r>
              <a:rPr lang="en-US" sz="1400" smtClean="0">
                <a:latin typeface="Arial" charset="0"/>
              </a:rPr>
              <a:t>The loss of the full economic impact of automation.</a:t>
            </a:r>
          </a:p>
          <a:p>
            <a:pPr eaLnBrk="1" hangingPunct="1"/>
            <a:endParaRPr lang="en-US" sz="1400" b="1" smtClean="0">
              <a:latin typeface="Arial" charset="0"/>
              <a:ea typeface="ＭＳ Ｐゴシック" charset="-128"/>
              <a:cs typeface="ＭＳ Ｐゴシック" charset="-128"/>
            </a:endParaRPr>
          </a:p>
          <a:p>
            <a:pPr eaLnBrk="1" hangingPunct="1"/>
            <a:r>
              <a:rPr lang="en-US" sz="1400" b="1" smtClean="0">
                <a:latin typeface="Arial" charset="0"/>
                <a:ea typeface="ＭＳ Ｐゴシック" charset="-128"/>
                <a:cs typeface="ＭＳ Ｐゴシック" charset="-128"/>
              </a:rPr>
              <a:t>Brown Egg Data:</a:t>
            </a:r>
          </a:p>
          <a:p>
            <a:pPr eaLnBrk="1" hangingPunct="1"/>
            <a:r>
              <a:rPr lang="en-US" sz="140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1000" smtClean="0">
                <a:latin typeface="Arial" charset="0"/>
                <a:ea typeface="ＭＳ Ｐゴシック" charset="-128"/>
                <a:cs typeface="ＭＳ Ｐゴシック" charset="-128"/>
              </a:rPr>
              <a:t>http://www.ams.usda.gov/poultry/mncs/ShellEgg/USDAEGGMARKETNEWSREPORT.html</a:t>
            </a:r>
          </a:p>
          <a:p>
            <a:pPr eaLnBrk="1" hangingPunct="1"/>
            <a:r>
              <a:rPr lang="en-US" sz="1000" smtClean="0">
                <a:latin typeface="Arial" charset="0"/>
                <a:ea typeface="ＭＳ Ｐゴシック" charset="-128"/>
                <a:cs typeface="ＭＳ Ｐゴシック" charset="-128"/>
              </a:rPr>
              <a:t>http://www.pathtoinvesting.org/interactive/inflation/simulation_inflation.htm</a:t>
            </a:r>
          </a:p>
          <a:p>
            <a:pPr eaLnBrk="1" hangingPunct="1"/>
            <a:endParaRPr lang="en-US" sz="1000" smtClean="0">
              <a:latin typeface="Arial" charset="0"/>
              <a:ea typeface="ＭＳ Ｐゴシック" charset="-128"/>
              <a:cs typeface="ＭＳ Ｐゴシック" charset="-128"/>
            </a:endParaRPr>
          </a:p>
          <a:p>
            <a:pPr eaLnBrk="1" hangingPunct="1"/>
            <a:endParaRPr lang="en-US" sz="1400" smtClean="0">
              <a:latin typeface="Arial" charset="0"/>
              <a:ea typeface="ＭＳ Ｐゴシック" charset="-128"/>
              <a:cs typeface="ＭＳ Ｐゴシック" charset="-128"/>
            </a:endParaRPr>
          </a:p>
          <a:p>
            <a:pPr eaLnBrk="1" hangingPunct="1"/>
            <a:endParaRPr lang="en-US" sz="1000" smtClean="0">
              <a:latin typeface="Arial" charset="0"/>
              <a:ea typeface="ＭＳ Ｐゴシック" charset="-128"/>
              <a:cs typeface="ＭＳ Ｐゴシック" charset="-128"/>
            </a:endParaRPr>
          </a:p>
          <a:p>
            <a:pPr eaLnBrk="1" hangingPunct="1"/>
            <a:endParaRPr lang="en-US" sz="1400">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DC7A2F0-8BFF-204D-BB4B-32FF5299AEA9}" type="slidenum">
              <a:rPr lang="en-US"/>
              <a:pPr/>
              <a:t>25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80000"/>
              </a:lnSpc>
            </a:pPr>
            <a:r>
              <a:rPr lang="en-US" sz="1400" smtClean="0">
                <a:latin typeface="Arial" charset="0"/>
                <a:ea typeface="ＭＳ Ｐゴシック" charset="-128"/>
                <a:cs typeface="ＭＳ Ｐゴシック" charset="-128"/>
              </a:rPr>
              <a:t>So now lets look at the effects of using unconstitutional legal tender Federal Reserve Notes.</a:t>
            </a:r>
          </a:p>
          <a:p>
            <a:pPr lvl="1" indent="-222250" eaLnBrk="1" hangingPunct="1">
              <a:spcBef>
                <a:spcPct val="50000"/>
              </a:spcBef>
              <a:buFontTx/>
              <a:buAutoNum type="arabicPeriod"/>
            </a:pPr>
            <a:r>
              <a:rPr lang="en-US" sz="140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22250" eaLnBrk="1" hangingPunct="1">
              <a:spcBef>
                <a:spcPct val="50000"/>
              </a:spcBef>
              <a:buFontTx/>
              <a:buAutoNum type="arabicPeriod"/>
            </a:pPr>
            <a:r>
              <a:rPr lang="en-US" sz="1400" smtClean="0">
                <a:latin typeface="Arial" charset="0"/>
              </a:rPr>
              <a:t>Because Federal Reserve Notes have no set fixed value, they can be used to “quietly” steal your wealth with the perception that you had a gain.</a:t>
            </a:r>
          </a:p>
          <a:p>
            <a:pPr lvl="1" indent="-222250" eaLnBrk="1" hangingPunct="1">
              <a:spcBef>
                <a:spcPct val="50000"/>
              </a:spcBef>
              <a:buFontTx/>
              <a:buAutoNum type="arabicPeriod"/>
            </a:pPr>
            <a:r>
              <a:rPr lang="en-US" sz="140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400">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65100C-74BF-4641-BC74-EC8AB055E0F6}" type="slidenum">
              <a:rPr lang="en-US"/>
              <a:pPr/>
              <a:t>26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400" smtClean="0">
                <a:latin typeface="Arial" charset="0"/>
                <a:ea typeface="ＭＳ Ｐゴシック" charset="-128"/>
                <a:cs typeface="ＭＳ Ｐゴシック" charset="-128"/>
              </a:rPr>
              <a:t>So now let’s look at an example.</a:t>
            </a:r>
          </a:p>
          <a:p>
            <a:pPr eaLnBrk="1" hangingPunct="1"/>
            <a:endParaRPr lang="en-US" sz="1400" smtClean="0">
              <a:latin typeface="Arial" charset="0"/>
              <a:ea typeface="ＭＳ Ｐゴシック" charset="-128"/>
              <a:cs typeface="ＭＳ Ｐゴシック" charset="-128"/>
            </a:endParaRPr>
          </a:p>
          <a:p>
            <a:pPr eaLnBrk="1" hangingPunct="1"/>
            <a:r>
              <a:rPr lang="en-US" sz="1400" smtClean="0">
                <a:latin typeface="Arial" charset="0"/>
                <a:ea typeface="ＭＳ Ｐゴシック" charset="-128"/>
                <a:cs typeface="ＭＳ Ｐゴシック" charset="-128"/>
              </a:rPr>
              <a:t>What are the effects of using unconstitutional legal tender notes?</a:t>
            </a:r>
          </a:p>
          <a:p>
            <a:pPr marL="685800" lvl="1" indent="-228600" eaLnBrk="1" hangingPunct="1">
              <a:buFontTx/>
              <a:buAutoNum type="arabicPeriod"/>
            </a:pPr>
            <a:r>
              <a:rPr lang="en-US" sz="1400" smtClean="0">
                <a:latin typeface="Arial" charset="0"/>
              </a:rPr>
              <a:t>An unrealized loss of capital and property;</a:t>
            </a:r>
          </a:p>
          <a:p>
            <a:pPr marL="685800" lvl="1" indent="-228600" eaLnBrk="1" hangingPunct="1">
              <a:buFontTx/>
              <a:buAutoNum type="arabicPeriod"/>
            </a:pPr>
            <a:r>
              <a:rPr lang="en-US" sz="1400" smtClean="0">
                <a:latin typeface="Arial" charset="0"/>
              </a:rPr>
              <a:t>A loss of real value;</a:t>
            </a:r>
          </a:p>
          <a:p>
            <a:pPr marL="685800" lvl="1" indent="-228600" eaLnBrk="1" hangingPunct="1">
              <a:buFontTx/>
              <a:buAutoNum type="arabicPeriod"/>
            </a:pPr>
            <a:r>
              <a:rPr lang="en-US" sz="1400" smtClean="0">
                <a:latin typeface="Arial" charset="0"/>
              </a:rPr>
              <a:t>The loss of the full economic impact of automation.</a:t>
            </a:r>
          </a:p>
          <a:p>
            <a:pPr eaLnBrk="1" hangingPunct="1"/>
            <a:endParaRPr lang="en-US" sz="1400" b="1" smtClean="0">
              <a:latin typeface="Arial" charset="0"/>
              <a:ea typeface="ＭＳ Ｐゴシック" charset="-128"/>
              <a:cs typeface="ＭＳ Ｐゴシック" charset="-128"/>
            </a:endParaRPr>
          </a:p>
          <a:p>
            <a:pPr eaLnBrk="1" hangingPunct="1"/>
            <a:r>
              <a:rPr lang="en-US" sz="1400" b="1" smtClean="0">
                <a:latin typeface="Arial" charset="0"/>
                <a:ea typeface="ＭＳ Ｐゴシック" charset="-128"/>
                <a:cs typeface="ＭＳ Ｐゴシック" charset="-128"/>
              </a:rPr>
              <a:t>Brown Egg Data:</a:t>
            </a:r>
          </a:p>
          <a:p>
            <a:pPr eaLnBrk="1" hangingPunct="1"/>
            <a:r>
              <a:rPr lang="en-US" sz="140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1000" smtClean="0">
                <a:latin typeface="Arial" charset="0"/>
                <a:ea typeface="ＭＳ Ｐゴシック" charset="-128"/>
                <a:cs typeface="ＭＳ Ｐゴシック" charset="-128"/>
              </a:rPr>
              <a:t>http://www.ams.usda.gov/poultry/mncs/ShellEgg/USDAEGGMARKETNEWSREPORT.html</a:t>
            </a:r>
          </a:p>
          <a:p>
            <a:pPr eaLnBrk="1" hangingPunct="1"/>
            <a:r>
              <a:rPr lang="en-US" sz="1000" smtClean="0">
                <a:latin typeface="Arial" charset="0"/>
                <a:ea typeface="ＭＳ Ｐゴシック" charset="-128"/>
                <a:cs typeface="ＭＳ Ｐゴシック" charset="-128"/>
              </a:rPr>
              <a:t>http://www.pathtoinvesting.org/interactive/inflation/simulation_inflation.htm</a:t>
            </a:r>
          </a:p>
          <a:p>
            <a:pPr eaLnBrk="1" hangingPunct="1"/>
            <a:endParaRPr lang="en-US" sz="1000" smtClean="0">
              <a:latin typeface="Arial" charset="0"/>
              <a:ea typeface="ＭＳ Ｐゴシック" charset="-128"/>
              <a:cs typeface="ＭＳ Ｐゴシック" charset="-128"/>
            </a:endParaRPr>
          </a:p>
          <a:p>
            <a:pPr eaLnBrk="1" hangingPunct="1"/>
            <a:endParaRPr lang="en-US" sz="1400" smtClean="0">
              <a:latin typeface="Arial" charset="0"/>
              <a:ea typeface="ＭＳ Ｐゴシック" charset="-128"/>
              <a:cs typeface="ＭＳ Ｐゴシック" charset="-128"/>
            </a:endParaRPr>
          </a:p>
          <a:p>
            <a:pPr eaLnBrk="1" hangingPunct="1"/>
            <a:endParaRPr lang="en-US" sz="1000" smtClean="0">
              <a:latin typeface="Arial" charset="0"/>
              <a:ea typeface="ＭＳ Ｐゴシック" charset="-128"/>
              <a:cs typeface="ＭＳ Ｐゴシック" charset="-128"/>
            </a:endParaRPr>
          </a:p>
          <a:p>
            <a:pPr eaLnBrk="1" hangingPunct="1"/>
            <a:endParaRPr lang="en-US" sz="1400">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31 USC Sec. 5119 (a): Except to the extent authorized in regulations the Secretary of the Treasury prescribes with the approval of the President, the Secretary may not redeem United States currency (including Federal reserve notes and circulating notes of Federal reserve banks and national banks) in gold. However, </a:t>
            </a:r>
            <a:r>
              <a:rPr lang="en-US" b="1" dirty="0" smtClean="0">
                <a:latin typeface="Arial" charset="0"/>
                <a:ea typeface="ＭＳ Ｐゴシック" charset="-128"/>
                <a:cs typeface="ＭＳ Ｐゴシック" charset="-128"/>
              </a:rPr>
              <a:t>the Secretary shall </a:t>
            </a:r>
            <a:r>
              <a:rPr lang="en-US" dirty="0" smtClean="0">
                <a:latin typeface="Arial" charset="0"/>
                <a:ea typeface="ＭＳ Ｐゴシック" charset="-128"/>
                <a:cs typeface="ＭＳ Ｐゴシック" charset="-128"/>
              </a:rPr>
              <a:t>redeem gold certificates owned by the Federal reserve banks at times and in amounts the Secretary decides are necessary </a:t>
            </a:r>
            <a:r>
              <a:rPr lang="en-US" b="1" dirty="0" smtClean="0">
                <a:latin typeface="Arial" charset="0"/>
                <a:ea typeface="ＭＳ Ｐゴシック" charset="-128"/>
                <a:cs typeface="ＭＳ Ｐゴシック" charset="-128"/>
              </a:rPr>
              <a:t>to maintain the equal purchasing power of each kind of United States currency</a:t>
            </a:r>
            <a:r>
              <a:rPr lang="en-US" dirty="0" smtClean="0">
                <a:latin typeface="Arial" charset="0"/>
                <a:ea typeface="ＭＳ Ｐゴシック" charset="-128"/>
                <a:cs typeface="ＭＳ Ｐゴシック" charset="-128"/>
              </a:rPr>
              <a:t>. …</a:t>
            </a:r>
          </a:p>
          <a:p>
            <a:endParaRPr lang="en-US" dirty="0" smtClean="0">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solidFill>
                  <a:srgbClr val="000000"/>
                </a:solidFill>
                <a:ea typeface="ＭＳ Ｐゴシック" charset="-128"/>
                <a:cs typeface="ＭＳ Ｐゴシック" charset="-128"/>
              </a:rPr>
              <a:t>Thompson </a:t>
            </a:r>
            <a:r>
              <a:rPr lang="en-US" i="1" dirty="0" err="1" smtClean="0">
                <a:solidFill>
                  <a:srgbClr val="000000"/>
                </a:solidFill>
                <a:ea typeface="ＭＳ Ｐゴシック" charset="-128"/>
                <a:cs typeface="ＭＳ Ｐゴシック" charset="-128"/>
              </a:rPr>
              <a:t>v</a:t>
            </a:r>
            <a:r>
              <a:rPr lang="en-US" i="1" dirty="0" smtClean="0">
                <a:solidFill>
                  <a:srgbClr val="000000"/>
                </a:solidFill>
                <a:ea typeface="ＭＳ Ｐゴシック" charset="-128"/>
                <a:cs typeface="ＭＳ Ｐゴシック" charset="-128"/>
              </a:rPr>
              <a:t>. Butler </a:t>
            </a:r>
            <a:r>
              <a:rPr lang="en-US" dirty="0" smtClean="0">
                <a:solidFill>
                  <a:srgbClr val="000000"/>
                </a:solidFill>
              </a:rPr>
              <a:t>was recently cited in: </a:t>
            </a:r>
            <a:r>
              <a:rPr lang="en-US" i="1" dirty="0" err="1" smtClean="0">
                <a:solidFill>
                  <a:srgbClr val="000000"/>
                </a:solidFill>
              </a:rPr>
              <a:t>Crummey</a:t>
            </a:r>
            <a:r>
              <a:rPr lang="en-US" i="1" dirty="0" smtClean="0">
                <a:solidFill>
                  <a:srgbClr val="000000"/>
                </a:solidFill>
              </a:rPr>
              <a:t> </a:t>
            </a:r>
            <a:r>
              <a:rPr lang="en-US" i="1" dirty="0" err="1" smtClean="0">
                <a:solidFill>
                  <a:srgbClr val="000000"/>
                </a:solidFill>
              </a:rPr>
              <a:t>v</a:t>
            </a:r>
            <a:r>
              <a:rPr lang="en-US" i="1" dirty="0" smtClean="0">
                <a:solidFill>
                  <a:srgbClr val="000000"/>
                </a:solidFill>
              </a:rPr>
              <a:t>. Klein Independent School District</a:t>
            </a:r>
            <a:r>
              <a:rPr lang="en-US" dirty="0" smtClean="0">
                <a:solidFill>
                  <a:srgbClr val="000000"/>
                </a:solidFill>
              </a:rPr>
              <a:t> (Unpublished Opinion, U.S. Ct. App. for the 5th Circuit, No. 08-20133, 2 October 2008).  However there was no mention by the Petitioner, </a:t>
            </a:r>
            <a:r>
              <a:rPr lang="en-US" dirty="0" err="1" smtClean="0">
                <a:solidFill>
                  <a:srgbClr val="000000"/>
                </a:solidFill>
              </a:rPr>
              <a:t>Crummey</a:t>
            </a:r>
            <a:r>
              <a:rPr lang="en-US" dirty="0" smtClean="0">
                <a:solidFill>
                  <a:srgbClr val="000000"/>
                </a:solidFill>
              </a:rPr>
              <a:t>, of the Secretary’s duty to maintain the equal purchasing of each kind of United States Currency. Nor was there any mention of the responsibility of the Secretary to maintain gold bullion at 42 and two-ninths dollars a fine troy ounce, which with minting, assaying and distribution costs is equal to the 50 dollar coin defined at Title 31 U.S.C. </a:t>
            </a:r>
            <a:r>
              <a:rPr lang="en-US" dirty="0" smtClean="0">
                <a:solidFill>
                  <a:srgbClr val="000000"/>
                </a:solidFill>
                <a:ea typeface="ＭＳ Ｐゴシック" charset="-128"/>
                <a:cs typeface="ＭＳ Ｐゴシック" charset="-128"/>
              </a:rPr>
              <a:t>§5112(a)(7).</a:t>
            </a:r>
            <a:endParaRPr lang="en-US" dirty="0" smtClean="0">
              <a:solidFill>
                <a:srgbClr val="000000"/>
              </a:solidFill>
            </a:endParaRP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The Supreme Court in </a:t>
            </a:r>
            <a:r>
              <a:rPr lang="en-US" i="1" dirty="0" smtClean="0">
                <a:latin typeface="Arial" charset="0"/>
                <a:ea typeface="ＭＳ Ｐゴシック" charset="-128"/>
                <a:cs typeface="ＭＳ Ｐゴシック" charset="-128"/>
              </a:rPr>
              <a:t>Thompson </a:t>
            </a:r>
            <a:r>
              <a:rPr lang="en-US" i="1" dirty="0" err="1" smtClean="0">
                <a:latin typeface="Arial" charset="0"/>
                <a:ea typeface="ＭＳ Ｐゴシック" charset="-128"/>
                <a:cs typeface="ＭＳ Ｐゴシック" charset="-128"/>
              </a:rPr>
              <a:t>v</a:t>
            </a:r>
            <a:r>
              <a:rPr lang="en-US" i="1" dirty="0" smtClean="0">
                <a:latin typeface="Arial" charset="0"/>
                <a:ea typeface="ＭＳ Ｐゴシック" charset="-128"/>
                <a:cs typeface="ＭＳ Ｐゴシック" charset="-128"/>
              </a:rPr>
              <a:t>. Butler</a:t>
            </a:r>
            <a:r>
              <a:rPr lang="en-US" dirty="0" smtClean="0">
                <a:latin typeface="Arial" charset="0"/>
                <a:ea typeface="ＭＳ Ｐゴシック" charset="-128"/>
                <a:cs typeface="ＭＳ Ｐゴシック" charset="-128"/>
              </a:rPr>
              <a:t>, 95 U.S. 694 (1878) stated:</a:t>
            </a:r>
          </a:p>
          <a:p>
            <a:pPr lvl="1"/>
            <a:r>
              <a:rPr lang="en-US" dirty="0" smtClean="0">
                <a:latin typeface="Times New Roman" charset="0"/>
                <a:ea typeface="Times New Roman" charset="0"/>
                <a:cs typeface="Times New Roman" charset="0"/>
              </a:rPr>
              <a:t>A coin dollar is worth no more for the purposes of tender in payment of an ordinary debt than a note dollar. The law has not made the note a standard of value any more than coin. It is true that in the market, as an article of merchandise, one is of greater value than the other; but as money, that is to say, as a medium of exchange, the law knows no difference between them.</a:t>
            </a:r>
          </a:p>
          <a:p>
            <a:pPr lvl="1"/>
            <a:r>
              <a:rPr lang="en-US" dirty="0" smtClean="0">
                <a:latin typeface="Arial" charset="0"/>
                <a:ea typeface="Arial" charset="0"/>
                <a:cs typeface="Arial" charset="0"/>
              </a:rPr>
              <a:t>However, this decision was rendered prior to the creation of the Federal Reserve System and the enactment of 31 USC 5119(a).</a:t>
            </a:r>
          </a:p>
          <a:p>
            <a:endParaRPr lang="en-US" dirty="0" smtClean="0">
              <a:latin typeface="Arial" charset="0"/>
              <a:ea typeface="ＭＳ Ｐゴシック" charset="-128"/>
              <a:cs typeface="ＭＳ Ｐゴシック" charset="-128"/>
            </a:endParaRPr>
          </a:p>
          <a:p>
            <a:endParaRPr lang="en-US" dirty="0" smtClean="0">
              <a:latin typeface="Arial" charset="0"/>
              <a:ea typeface="ＭＳ Ｐゴシック" charset="-128"/>
              <a:cs typeface="ＭＳ Ｐゴシック" charset="-128"/>
            </a:endParaRPr>
          </a:p>
        </p:txBody>
      </p:sp>
      <p:sp>
        <p:nvSpPr>
          <p:cNvPr id="63492" name="Slide Number Placeholder 3"/>
          <p:cNvSpPr>
            <a:spLocks noGrp="1"/>
          </p:cNvSpPr>
          <p:nvPr>
            <p:ph type="sldNum" sz="quarter" idx="5"/>
          </p:nvPr>
        </p:nvSpPr>
        <p:spPr>
          <a:noFill/>
        </p:spPr>
        <p:txBody>
          <a:bodyPr/>
          <a:lstStyle/>
          <a:p>
            <a:fld id="{388A889F-8C04-4F4C-94EF-3CBA63DC1AD1}"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The Secretary of the United States Treasury has broken the law and failed in his duty to maintain the equal purchasing power of each kind of United States currency as required by law pursuant to Title 31 U.S.C. Sec. 5119(a).</a:t>
            </a:r>
          </a:p>
        </p:txBody>
      </p:sp>
      <p:sp>
        <p:nvSpPr>
          <p:cNvPr id="65540" name="Slide Number Placeholder 3"/>
          <p:cNvSpPr>
            <a:spLocks noGrp="1"/>
          </p:cNvSpPr>
          <p:nvPr>
            <p:ph type="sldNum" sz="quarter" idx="5"/>
          </p:nvPr>
        </p:nvSpPr>
        <p:spPr>
          <a:noFill/>
        </p:spPr>
        <p:txBody>
          <a:bodyPr/>
          <a:lstStyle/>
          <a:p>
            <a:fld id="{B918E21D-E9DA-5F46-8940-82FC548E61CA}"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When the initial suit of </a:t>
            </a:r>
            <a:r>
              <a:rPr lang="en-US" i="1" smtClean="0">
                <a:latin typeface="Arial" charset="0"/>
                <a:ea typeface="ＭＳ Ｐゴシック" charset="-128"/>
                <a:cs typeface="ＭＳ Ｐゴシック" charset="-128"/>
              </a:rPr>
              <a:t>Thompson v. Butler </a:t>
            </a:r>
            <a:r>
              <a:rPr lang="en-US" smtClean="0">
                <a:latin typeface="Arial" charset="0"/>
                <a:ea typeface="ＭＳ Ｐゴシック" charset="-128"/>
                <a:cs typeface="ＭＳ Ｐゴシック" charset="-128"/>
              </a:rPr>
              <a:t>was brought to the district court, redemption in species for Notes for Dollars [coin money] had been temporarily suspended, but by the time the case had reach the Supreme Court in 1877, THE RESUMPTION OF SPECIE PAYMENTS ACT OF 1875 had become effective making the disparity between the purchasing power of the Dollar coin and the Note, moot.  However, to prevent that problem from ever occurring again congress enacted law, now codified at </a:t>
            </a:r>
            <a:r>
              <a:rPr lang="en-US" smtClean="0">
                <a:solidFill>
                  <a:srgbClr val="0000FF"/>
                </a:solidFill>
                <a:latin typeface="Arial" charset="0"/>
                <a:ea typeface="ＭＳ Ｐゴシック" charset="-128"/>
                <a:cs typeface="ＭＳ Ｐゴシック" charset="-128"/>
              </a:rPr>
              <a:t>Title 31 U.S.C. 5119(a), requiring the Secretary of Treasury to maintain the equal purchasing power of each kind of United States currency.</a:t>
            </a:r>
          </a:p>
        </p:txBody>
      </p:sp>
      <p:sp>
        <p:nvSpPr>
          <p:cNvPr id="70660" name="Slide Number Placeholder 3"/>
          <p:cNvSpPr>
            <a:spLocks noGrp="1"/>
          </p:cNvSpPr>
          <p:nvPr>
            <p:ph type="sldNum" sz="quarter" idx="5"/>
          </p:nvPr>
        </p:nvSpPr>
        <p:spPr>
          <a:noFill/>
        </p:spPr>
        <p:txBody>
          <a:bodyPr/>
          <a:lstStyle/>
          <a:p>
            <a:fld id="{654DC28D-7BCB-0B40-A8F1-EA56DA2F787F}"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31 USC Sec. 5119 (a): Except to the extent authorized in regulations the Secretary of the Treasury prescribes with the approval of the President, the Secretary may not redeem United States currency (including Federal reserve notes and circulating notes of Federal reserve banks and national banks) in gold. However, </a:t>
            </a:r>
            <a:r>
              <a:rPr lang="en-US" b="1" smtClean="0">
                <a:latin typeface="Arial" charset="0"/>
                <a:ea typeface="ＭＳ Ｐゴシック" charset="-128"/>
                <a:cs typeface="ＭＳ Ｐゴシック" charset="-128"/>
              </a:rPr>
              <a:t>the Secretary shall </a:t>
            </a:r>
            <a:r>
              <a:rPr lang="en-US" smtClean="0">
                <a:latin typeface="Arial" charset="0"/>
                <a:ea typeface="ＭＳ Ｐゴシック" charset="-128"/>
                <a:cs typeface="ＭＳ Ｐゴシック" charset="-128"/>
              </a:rPr>
              <a:t>redeem gold certificates owned by the Federal reserve banks at times and in amounts the Secretary decides are necessary </a:t>
            </a:r>
            <a:r>
              <a:rPr lang="en-US" b="1" smtClean="0">
                <a:latin typeface="Arial" charset="0"/>
                <a:ea typeface="ＭＳ Ｐゴシック" charset="-128"/>
                <a:cs typeface="ＭＳ Ｐゴシック" charset="-128"/>
              </a:rPr>
              <a:t>to maintain the equal purchasing power of each kind of United States currency</a:t>
            </a:r>
            <a:r>
              <a:rPr lang="en-US" smtClean="0">
                <a:latin typeface="Arial" charset="0"/>
                <a:ea typeface="ＭＳ Ｐゴシック" charset="-128"/>
                <a:cs typeface="ＭＳ Ｐゴシック" charset="-128"/>
              </a:rPr>
              <a:t>. …</a:t>
            </a:r>
          </a:p>
          <a:p>
            <a:endParaRPr lang="en-US" smtClean="0">
              <a:latin typeface="Arial" charset="0"/>
              <a:ea typeface="ＭＳ Ｐゴシック" charset="-128"/>
              <a:cs typeface="ＭＳ Ｐゴシック" charset="-128"/>
            </a:endParaRPr>
          </a:p>
          <a:p>
            <a:r>
              <a:rPr lang="en-US" smtClean="0">
                <a:latin typeface="Arial" charset="0"/>
                <a:ea typeface="ＭＳ Ｐゴシック" charset="-128"/>
                <a:cs typeface="ＭＳ Ｐゴシック" charset="-128"/>
              </a:rPr>
              <a:t>The Supreme Court in </a:t>
            </a:r>
            <a:r>
              <a:rPr lang="en-US" i="1" smtClean="0">
                <a:latin typeface="Arial" charset="0"/>
                <a:ea typeface="ＭＳ Ｐゴシック" charset="-128"/>
                <a:cs typeface="ＭＳ Ｐゴシック" charset="-128"/>
              </a:rPr>
              <a:t>Thompson v. Butler</a:t>
            </a:r>
            <a:r>
              <a:rPr lang="en-US" smtClean="0">
                <a:latin typeface="Arial" charset="0"/>
                <a:ea typeface="ＭＳ Ｐゴシック" charset="-128"/>
                <a:cs typeface="ＭＳ Ｐゴシック" charset="-128"/>
              </a:rPr>
              <a:t>, 95 U.S. 694 (1878) stated:</a:t>
            </a:r>
          </a:p>
          <a:p>
            <a:pPr lvl="1"/>
            <a:r>
              <a:rPr lang="en-US" smtClean="0">
                <a:latin typeface="Times New Roman" charset="0"/>
                <a:ea typeface="Times New Roman" charset="0"/>
                <a:cs typeface="Times New Roman" charset="0"/>
              </a:rPr>
              <a:t>A coin dollar is worth no more for the purposes of tender in payment of an ordinary debt than a note dollar. The law has not made the note a standard of value any more than coin. It is true that in the market, as an article of merchandise, one is of greater value than the other; but as money, that is to say, as a medium of exchange, the law knows no difference between them.</a:t>
            </a:r>
          </a:p>
          <a:p>
            <a:pPr lvl="1"/>
            <a:r>
              <a:rPr lang="en-US" smtClean="0">
                <a:latin typeface="Arial" charset="0"/>
                <a:ea typeface="Arial" charset="0"/>
                <a:cs typeface="Arial" charset="0"/>
              </a:rPr>
              <a:t>However, this decision was rendered prior to the creation of the Federal Reserve System and the enactment of 31 USC 5119(a).</a:t>
            </a:r>
          </a:p>
          <a:p>
            <a:endParaRPr lang="en-US" smtClean="0">
              <a:latin typeface="Arial" charset="0"/>
              <a:ea typeface="ＭＳ Ｐゴシック" charset="-128"/>
              <a:cs typeface="ＭＳ Ｐゴシック" charset="-128"/>
            </a:endParaRPr>
          </a:p>
        </p:txBody>
      </p:sp>
      <p:sp>
        <p:nvSpPr>
          <p:cNvPr id="67588" name="Slide Number Placeholder 3"/>
          <p:cNvSpPr>
            <a:spLocks noGrp="1"/>
          </p:cNvSpPr>
          <p:nvPr>
            <p:ph type="sldNum" sz="quarter" idx="5"/>
          </p:nvPr>
        </p:nvSpPr>
        <p:spPr>
          <a:noFill/>
        </p:spPr>
        <p:txBody>
          <a:bodyPr/>
          <a:lstStyle/>
          <a:p>
            <a:fld id="{46B51F2C-6CC8-F941-A8BA-4B3E8B7CE56C}"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8778CF4-1507-264E-A6C7-890543524BAE}" type="slidenum">
              <a:rPr lang="en-US"/>
              <a:pPr/>
              <a:t>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spcBef>
                <a:spcPct val="0"/>
              </a:spcBef>
              <a:spcAft>
                <a:spcPts val="1200"/>
              </a:spcAft>
            </a:pPr>
            <a:r>
              <a:rPr lang="en-US" dirty="0" smtClean="0">
                <a:latin typeface="Arial" charset="0"/>
                <a:ea typeface="ＭＳ Ｐゴシック" charset="-128"/>
                <a:cs typeface="ＭＳ Ｐゴシック" charset="-128"/>
              </a:rPr>
              <a:t>The word Dollar is in fact a standard unit of measurement of money; it is analogous to an “hour” for time, an “ounce” for weight, and an “inch” for length.</a:t>
            </a:r>
          </a:p>
          <a:p>
            <a:pPr eaLnBrk="1" hangingPunct="1">
              <a:spcBef>
                <a:spcPct val="0"/>
              </a:spcBef>
              <a:spcAft>
                <a:spcPts val="1200"/>
              </a:spcAft>
            </a:pPr>
            <a:endParaRPr lang="en-US" dirty="0" smtClean="0">
              <a:latin typeface="Arial" charset="0"/>
              <a:ea typeface="ＭＳ Ｐゴシック" charset="-128"/>
              <a:cs typeface="ＭＳ Ｐゴシック" charset="-128"/>
            </a:endParaRPr>
          </a:p>
          <a:p>
            <a:pPr eaLnBrk="1" hangingPunct="1">
              <a:spcBef>
                <a:spcPct val="0"/>
              </a:spcBef>
              <a:spcAft>
                <a:spcPts val="1200"/>
              </a:spcAft>
            </a:pPr>
            <a:r>
              <a:rPr lang="en-US" dirty="0" smtClean="0">
                <a:latin typeface="Arial" charset="0"/>
                <a:ea typeface="ＭＳ Ｐゴシック" charset="-128"/>
                <a:cs typeface="ＭＳ Ｐゴシック" charset="-128"/>
              </a:rPr>
              <a:t>The Dollar is our Country’s standard unit of measurement for money.</a:t>
            </a:r>
          </a:p>
          <a:p>
            <a:pPr lvl="1" eaLnBrk="1" hangingPunct="1">
              <a:spcBef>
                <a:spcPct val="0"/>
              </a:spcBef>
              <a:spcAft>
                <a:spcPts val="1200"/>
              </a:spcAft>
              <a:buFont typeface="Arial"/>
              <a:buChar char="•"/>
            </a:pPr>
            <a:r>
              <a:rPr lang="en-US" dirty="0" smtClean="0">
                <a:latin typeface="Arial" charset="0"/>
                <a:ea typeface="ＭＳ Ｐゴシック" charset="-128"/>
                <a:cs typeface="ＭＳ Ｐゴシック" charset="-128"/>
              </a:rPr>
              <a:t> How do you feel when you go to a gas station and pump “15 gallons of gas” into your 12 gallon tank?  </a:t>
            </a:r>
          </a:p>
          <a:p>
            <a:pPr lvl="1" eaLnBrk="1" hangingPunct="1">
              <a:spcBef>
                <a:spcPct val="0"/>
              </a:spcBef>
              <a:spcAft>
                <a:spcPts val="1200"/>
              </a:spcAft>
              <a:buFont typeface="Arial"/>
              <a:buChar char="•"/>
            </a:pPr>
            <a:r>
              <a:rPr lang="en-US" dirty="0" smtClean="0">
                <a:latin typeface="Arial" charset="0"/>
                <a:ea typeface="ＭＳ Ｐゴシック" charset="-128"/>
                <a:cs typeface="ＭＳ Ｐゴシック" charset="-128"/>
              </a:rPr>
              <a:t> Or you went to the lumber yard and purchased an eight foot piece of lumber, and when you got home you discovered that it was actually only 7 ½ feet long?</a:t>
            </a:r>
          </a:p>
          <a:p>
            <a:pPr lvl="1" eaLnBrk="1" hangingPunct="1">
              <a:spcBef>
                <a:spcPct val="0"/>
              </a:spcBef>
              <a:spcAft>
                <a:spcPts val="1200"/>
              </a:spcAft>
              <a:buFont typeface="Arial"/>
              <a:buChar char="•"/>
            </a:pPr>
            <a:r>
              <a:rPr lang="en-US" dirty="0" smtClean="0">
                <a:latin typeface="Arial" charset="0"/>
                <a:ea typeface="ＭＳ Ｐゴシック" charset="-128"/>
                <a:cs typeface="ＭＳ Ｐゴシック" charset="-128"/>
              </a:rPr>
              <a:t> How would you feel if you went to the grocery store and purchased what you believed were 2 lbs. of bananas, but when you got home you found out that you actually only purchased 1 ¾ of a pound of bananas?</a:t>
            </a:r>
          </a:p>
          <a:p>
            <a:pPr eaLnBrk="1" hangingPunct="1">
              <a:spcBef>
                <a:spcPct val="0"/>
              </a:spcBef>
              <a:spcAft>
                <a:spcPts val="1200"/>
              </a:spcAft>
            </a:pPr>
            <a:endParaRPr lang="en-US" dirty="0" smtClean="0">
              <a:latin typeface="Arial" charset="0"/>
              <a:ea typeface="ＭＳ Ｐゴシック" charset="-128"/>
              <a:cs typeface="ＭＳ Ｐゴシック" charset="-128"/>
            </a:endParaRPr>
          </a:p>
          <a:p>
            <a:pPr eaLnBrk="1" hangingPunct="1">
              <a:spcBef>
                <a:spcPct val="0"/>
              </a:spcBef>
              <a:spcAft>
                <a:spcPts val="1200"/>
              </a:spcAft>
            </a:pPr>
            <a:r>
              <a:rPr lang="en-US" dirty="0" smtClean="0">
                <a:latin typeface="Arial" charset="0"/>
                <a:ea typeface="ＭＳ Ｐゴシック" charset="-128"/>
                <a:cs typeface="ＭＳ Ｐゴシック" charset="-128"/>
              </a:rPr>
              <a:t>I bet you would feel ripped off.</a:t>
            </a:r>
          </a:p>
          <a:p>
            <a:pPr lvl="1" eaLnBrk="1" hangingPunct="1">
              <a:spcBef>
                <a:spcPct val="0"/>
              </a:spcBef>
              <a:spcAft>
                <a:spcPts val="1200"/>
              </a:spcAft>
              <a:buFont typeface="Arial"/>
              <a:buChar char="•"/>
            </a:pPr>
            <a:r>
              <a:rPr lang="en-US" dirty="0" smtClean="0">
                <a:latin typeface="Arial" charset="0"/>
                <a:ea typeface="ＭＳ Ｐゴシック" charset="-128"/>
                <a:cs typeface="ＭＳ Ｐゴシック" charset="-128"/>
              </a:rPr>
              <a:t> Now what if I told you that the green Federal Reserve Notes that you have in your pocket, which purports to be of some “dollar” value, are currently worth less than 1/20 the constitutionally guaranteed value in lawful money.  I bet you really feel</a:t>
            </a:r>
            <a:r>
              <a:rPr lang="en-US" baseline="0" dirty="0" smtClean="0">
                <a:latin typeface="Arial" charset="0"/>
                <a:ea typeface="ＭＳ Ｐゴシック" charset="-128"/>
                <a:cs typeface="ＭＳ Ｐゴシック" charset="-128"/>
              </a:rPr>
              <a:t> ripped </a:t>
            </a:r>
            <a:r>
              <a:rPr lang="en-US" dirty="0" smtClean="0">
                <a:latin typeface="Arial" charset="0"/>
                <a:ea typeface="ＭＳ Ｐゴシック" charset="-128"/>
                <a:cs typeface="ＭＳ Ｐゴシック" charset="-128"/>
              </a:rPr>
              <a:t>off. </a:t>
            </a:r>
          </a:p>
          <a:p>
            <a:pPr eaLnBrk="1" hangingPunct="1">
              <a:spcBef>
                <a:spcPct val="0"/>
              </a:spcBef>
              <a:spcAft>
                <a:spcPts val="1200"/>
              </a:spcAft>
              <a:buFontTx/>
              <a:buNone/>
            </a:pPr>
            <a:endParaRPr lang="en-US" dirty="0" smtClean="0">
              <a:latin typeface="Arial" charset="0"/>
              <a:ea typeface="ＭＳ Ｐゴシック" charset="-128"/>
              <a:cs typeface="ＭＳ Ｐゴシック" charset="-128"/>
            </a:endParaRPr>
          </a:p>
          <a:p>
            <a:pPr eaLnBrk="1" hangingPunct="1"/>
            <a:endParaRPr lang="en-US" sz="1000" dirty="0">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9636" name="Slide Number Placeholder 3"/>
          <p:cNvSpPr>
            <a:spLocks noGrp="1"/>
          </p:cNvSpPr>
          <p:nvPr>
            <p:ph type="sldNum" sz="quarter" idx="5"/>
          </p:nvPr>
        </p:nvSpPr>
        <p:spPr>
          <a:noFill/>
        </p:spPr>
        <p:txBody>
          <a:bodyPr/>
          <a:lstStyle/>
          <a:p>
            <a:fld id="{57DF2BE2-2DF1-984A-A9B4-E05FED8CC357}"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1684" name="Slide Number Placeholder 3"/>
          <p:cNvSpPr>
            <a:spLocks noGrp="1"/>
          </p:cNvSpPr>
          <p:nvPr>
            <p:ph type="sldNum" sz="quarter" idx="5"/>
          </p:nvPr>
        </p:nvSpPr>
        <p:spPr>
          <a:noFill/>
        </p:spPr>
        <p:txBody>
          <a:bodyPr/>
          <a:lstStyle/>
          <a:p>
            <a:fld id="{40263A97-1FF0-5A44-8BC3-9C902CAAD9A8}"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3732" name="Slide Number Placeholder 3"/>
          <p:cNvSpPr>
            <a:spLocks noGrp="1"/>
          </p:cNvSpPr>
          <p:nvPr>
            <p:ph type="sldNum" sz="quarter" idx="5"/>
          </p:nvPr>
        </p:nvSpPr>
        <p:spPr>
          <a:noFill/>
        </p:spPr>
        <p:txBody>
          <a:bodyPr/>
          <a:lstStyle/>
          <a:p>
            <a:fld id="{D3100CA7-0590-4845-85AA-AB8B97F36555}"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5780" name="Slide Number Placeholder 3"/>
          <p:cNvSpPr>
            <a:spLocks noGrp="1"/>
          </p:cNvSpPr>
          <p:nvPr>
            <p:ph type="sldNum" sz="quarter" idx="5"/>
          </p:nvPr>
        </p:nvSpPr>
        <p:spPr>
          <a:noFill/>
        </p:spPr>
        <p:txBody>
          <a:bodyPr/>
          <a:lstStyle/>
          <a:p>
            <a:fld id="{6B2ECA5A-C111-334E-A965-DD77EFA76816}"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7828" name="Slide Number Placeholder 3"/>
          <p:cNvSpPr>
            <a:spLocks noGrp="1"/>
          </p:cNvSpPr>
          <p:nvPr>
            <p:ph type="sldNum" sz="quarter" idx="5"/>
          </p:nvPr>
        </p:nvSpPr>
        <p:spPr>
          <a:noFill/>
        </p:spPr>
        <p:txBody>
          <a:bodyPr/>
          <a:lstStyle/>
          <a:p>
            <a:fld id="{3BCBBA4B-8CBB-7F49-B4C6-7056F5E21B72}"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a:ln/>
        </p:spPr>
      </p:sp>
      <p:sp>
        <p:nvSpPr>
          <p:cNvPr id="7987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9876" name="Slide Number Placeholder 3"/>
          <p:cNvSpPr>
            <a:spLocks noGrp="1"/>
          </p:cNvSpPr>
          <p:nvPr>
            <p:ph type="sldNum" sz="quarter" idx="5"/>
          </p:nvPr>
        </p:nvSpPr>
        <p:spPr>
          <a:noFill/>
        </p:spPr>
        <p:txBody>
          <a:bodyPr/>
          <a:lstStyle/>
          <a:p>
            <a:fld id="{032CB3B8-A5A3-D144-B643-5F2E101ADB0B}"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1924" name="Slide Number Placeholder 3"/>
          <p:cNvSpPr>
            <a:spLocks noGrp="1"/>
          </p:cNvSpPr>
          <p:nvPr>
            <p:ph type="sldNum" sz="quarter" idx="5"/>
          </p:nvPr>
        </p:nvSpPr>
        <p:spPr>
          <a:noFill/>
        </p:spPr>
        <p:txBody>
          <a:bodyPr/>
          <a:lstStyle/>
          <a:p>
            <a:fld id="{69B67A55-AAB8-2A41-B0B9-2C97055BF15A}"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ln/>
        </p:spPr>
      </p:sp>
      <p:sp>
        <p:nvSpPr>
          <p:cNvPr id="8397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3972" name="Slide Number Placeholder 3"/>
          <p:cNvSpPr>
            <a:spLocks noGrp="1"/>
          </p:cNvSpPr>
          <p:nvPr>
            <p:ph type="sldNum" sz="quarter" idx="5"/>
          </p:nvPr>
        </p:nvSpPr>
        <p:spPr>
          <a:noFill/>
        </p:spPr>
        <p:txBody>
          <a:bodyPr/>
          <a:lstStyle/>
          <a:p>
            <a:fld id="{A53E1B4C-180E-684E-A72F-8067A69D4E37}"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6020" name="Slide Number Placeholder 3"/>
          <p:cNvSpPr>
            <a:spLocks noGrp="1"/>
          </p:cNvSpPr>
          <p:nvPr>
            <p:ph type="sldNum" sz="quarter" idx="5"/>
          </p:nvPr>
        </p:nvSpPr>
        <p:spPr>
          <a:noFill/>
        </p:spPr>
        <p:txBody>
          <a:bodyPr/>
          <a:lstStyle/>
          <a:p>
            <a:fld id="{489D386C-99EE-6643-ACB6-0CA5356FD8D0}"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Quote from Penn Gazette pg 4. middle column, Dec. 16, 1789.</a:t>
            </a:r>
          </a:p>
        </p:txBody>
      </p:sp>
      <p:sp>
        <p:nvSpPr>
          <p:cNvPr id="88068" name="Slide Number Placeholder 3"/>
          <p:cNvSpPr>
            <a:spLocks noGrp="1"/>
          </p:cNvSpPr>
          <p:nvPr>
            <p:ph type="sldNum" sz="quarter" idx="5"/>
          </p:nvPr>
        </p:nvSpPr>
        <p:spPr>
          <a:noFill/>
        </p:spPr>
        <p:txBody>
          <a:bodyPr/>
          <a:lstStyle/>
          <a:p>
            <a:fld id="{FDFAC258-AFA1-B245-960D-CFC3BD27F7AE}" type="slidenum">
              <a:rPr lang="en-US"/>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10854A7-6B63-6B45-9BBA-6B6C650EDE80}" type="slidenum">
              <a:rPr lang="en-US"/>
              <a:pPr/>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31838" y="4560888"/>
            <a:ext cx="6015037" cy="4319587"/>
          </a:xfrm>
          <a:noFill/>
          <a:ln/>
        </p:spPr>
        <p:txBody>
          <a:bodyPr/>
          <a:lstStyle/>
          <a:p>
            <a:pPr eaLnBrk="1" hangingPunct="1"/>
            <a:r>
              <a:rPr lang="en-US">
                <a:latin typeface="Arial" charset="0"/>
                <a:ea typeface="ＭＳ Ｐゴシック" charset="-128"/>
                <a:cs typeface="ＭＳ Ｐゴシック" charset="-128"/>
              </a:rPr>
              <a:t>It is rather ironic that during the first 124 years of our Republic’s existence (1789 – 1913), it was well understood by the general public that the word “Dollar” means a pure metallic silver coin of a known fixed unit of measurement for money, value and wealth.</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Over the next 55 years (1913 – 1968), the definition of the Dollar was slowly removed from public education, dictionaries and our court rooms to the point that in 1968 Congress unconstitutionally eliminated the fundamental and necessary requirement of silver from the “public” definition of the word “Dollar”.  Hence our constitutionally guaranteed fixed standard unit of measure of money and wealth was hijacked.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Finally, on 15 August 1971, President Richard Nixon unconstitutionally terminated redemption of Federal Reserve Notes in gold internationally, ending the connection between the Federal Reserve System and any “constitutional” money whatsoever.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0116" name="Slide Number Placeholder 3"/>
          <p:cNvSpPr>
            <a:spLocks noGrp="1"/>
          </p:cNvSpPr>
          <p:nvPr>
            <p:ph type="sldNum" sz="quarter" idx="5"/>
          </p:nvPr>
        </p:nvSpPr>
        <p:spPr>
          <a:noFill/>
        </p:spPr>
        <p:txBody>
          <a:bodyPr/>
          <a:lstStyle/>
          <a:p>
            <a:fld id="{165A844A-C796-9141-9568-8F8982F66CA6}"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This legislative body should give serious consideration to passing legislation that would require all financial transactions within 36 month from the date of enactment to be made in constitutional lawful money of the United States (American Eagle coins) or in sound monetary units of silver, gold, gold and silver coin, or electronic gold currency.</a:t>
            </a:r>
          </a:p>
          <a:p>
            <a:r>
              <a:rPr lang="en-US">
                <a:latin typeface="Arial" charset="0"/>
                <a:ea typeface="ＭＳ Ｐゴシック" charset="-128"/>
                <a:cs typeface="ＭＳ Ｐゴシック" charset="-128"/>
              </a:rPr>
              <a:t>Further, for the period between the 90</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day after enactment to the end of the 36</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month all financial transactions shall be indicated in both Federal Reserve Note units as well as the chosen sound money unit.</a:t>
            </a:r>
          </a:p>
          <a:p>
            <a:r>
              <a:rPr lang="en-US">
                <a:latin typeface="Arial" charset="0"/>
                <a:ea typeface="ＭＳ Ｐゴシック" charset="-128"/>
                <a:cs typeface="ＭＳ Ｐゴシック" charset="-128"/>
              </a:rPr>
              <a:t>Furthermore all financial transactions between the state and other persons involving certain taxes, fees, and charges on cigarettes and tobacco products be conducted in the chosen sound money unit; requiring the state treasurer to adopt rules for the administration of payment by and receipt by the state and political subdivisions in gold, gold and silver coin, or electronic gold currency.</a:t>
            </a:r>
          </a:p>
          <a:p>
            <a:endParaRPr lang="en-US">
              <a:latin typeface="Arial" charset="0"/>
              <a:ea typeface="ＭＳ Ｐゴシック" charset="-128"/>
              <a:cs typeface="ＭＳ Ｐゴシック" charset="-128"/>
            </a:endParaRPr>
          </a:p>
          <a:p>
            <a:r>
              <a:rPr lang="en-US" b="1">
                <a:latin typeface="Arial" charset="0"/>
                <a:ea typeface="ＭＳ Ｐゴシック" charset="-128"/>
                <a:cs typeface="ＭＳ Ｐゴシック" charset="-128"/>
              </a:rPr>
              <a:t>This can be done and done successfully!  </a:t>
            </a:r>
            <a:r>
              <a:rPr lang="en-US">
                <a:latin typeface="Arial" charset="0"/>
                <a:ea typeface="ＭＳ Ｐゴシック" charset="-128"/>
                <a:cs typeface="ＭＳ Ｐゴシック" charset="-128"/>
              </a:rPr>
              <a:t>Look at Europe; it went from 16 independent currencies to one currency in 36 months by implementing a dual pricing system to facilitate a smooth transition to the new monetary unit over a 36 month period.</a:t>
            </a:r>
          </a:p>
        </p:txBody>
      </p:sp>
      <p:sp>
        <p:nvSpPr>
          <p:cNvPr id="92164" name="Slide Number Placeholder 3"/>
          <p:cNvSpPr>
            <a:spLocks noGrp="1"/>
          </p:cNvSpPr>
          <p:nvPr>
            <p:ph type="sldNum" sz="quarter" idx="5"/>
          </p:nvPr>
        </p:nvSpPr>
        <p:spPr>
          <a:noFill/>
        </p:spPr>
        <p:txBody>
          <a:bodyPr/>
          <a:lstStyle/>
          <a:p>
            <a:fld id="{B97A7696-5B2C-2945-A474-94620350FA1C}" type="slidenum">
              <a:rPr lang="en-US"/>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4212" name="Slide Number Placeholder 3"/>
          <p:cNvSpPr>
            <a:spLocks noGrp="1"/>
          </p:cNvSpPr>
          <p:nvPr>
            <p:ph type="sldNum" sz="quarter" idx="5"/>
          </p:nvPr>
        </p:nvSpPr>
        <p:spPr>
          <a:noFill/>
        </p:spPr>
        <p:txBody>
          <a:bodyPr/>
          <a:lstStyle/>
          <a:p>
            <a:fld id="{B61ADAE0-E14D-1444-86FA-9B1826F5585E}" type="slidenum">
              <a:rPr lang="en-US"/>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6260" name="Slide Number Placeholder 3"/>
          <p:cNvSpPr>
            <a:spLocks noGrp="1"/>
          </p:cNvSpPr>
          <p:nvPr>
            <p:ph type="sldNum" sz="quarter" idx="5"/>
          </p:nvPr>
        </p:nvSpPr>
        <p:spPr>
          <a:noFill/>
        </p:spPr>
        <p:txBody>
          <a:bodyPr/>
          <a:lstStyle/>
          <a:p>
            <a:fld id="{2CF57BE1-B1EE-7B45-B441-36371DFCE662}" type="slidenum">
              <a:rPr lang="en-US"/>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a:ln/>
        </p:spPr>
      </p:sp>
      <p:sp>
        <p:nvSpPr>
          <p:cNvPr id="9830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98308" name="Slide Number Placeholder 3"/>
          <p:cNvSpPr>
            <a:spLocks noGrp="1"/>
          </p:cNvSpPr>
          <p:nvPr>
            <p:ph type="sldNum" sz="quarter" idx="5"/>
          </p:nvPr>
        </p:nvSpPr>
        <p:spPr>
          <a:noFill/>
        </p:spPr>
        <p:txBody>
          <a:bodyPr/>
          <a:lstStyle/>
          <a:p>
            <a:fld id="{804CB997-F916-3F40-8E6C-22D82C7B493B}"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100356" name="Slide Number Placeholder 3"/>
          <p:cNvSpPr>
            <a:spLocks noGrp="1"/>
          </p:cNvSpPr>
          <p:nvPr>
            <p:ph type="sldNum" sz="quarter" idx="5"/>
          </p:nvPr>
        </p:nvSpPr>
        <p:spPr>
          <a:noFill/>
        </p:spPr>
        <p:txBody>
          <a:bodyPr/>
          <a:lstStyle/>
          <a:p>
            <a:fld id="{4180CF34-958A-7942-AD3B-9FF2E9D5FC91}" type="slidenum">
              <a:rPr lang="en-US"/>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5809BD7-B2D6-6D43-B1B4-78612A2E515D}" type="slidenum">
              <a:rPr lang="en-US"/>
              <a:pPr/>
              <a:t>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304800" y="4560888"/>
            <a:ext cx="6781800" cy="4506912"/>
          </a:xfrm>
          <a:noFill/>
          <a:ln/>
        </p:spPr>
        <p:txBody>
          <a:bodyPr/>
          <a:lstStyle/>
          <a:p>
            <a:pPr eaLnBrk="1" hangingPunct="1">
              <a:spcBef>
                <a:spcPct val="0"/>
              </a:spcBef>
              <a:spcAft>
                <a:spcPts val="1200"/>
              </a:spcAft>
            </a:pPr>
            <a:r>
              <a:rPr lang="en-US" sz="1000">
                <a:latin typeface="Arial" charset="0"/>
                <a:ea typeface="ＭＳ Ｐゴシック" charset="-128"/>
                <a:cs typeface="ＭＳ Ｐゴシック" charset="-128"/>
              </a:rPr>
              <a:t>By empowering Congress “To coin Money, [and] regulate the Value thereof”, Article I, Section 8, Clause 5 of the Constitution of the United States, guarantees a national system of coinage with uniform intrinsic value. By explicitly referring to “dollars”, in Article I, Section 9, Clause 1 and the Seventh Amendment of the Constitution of the United States, fixed the silver minted dollar coin as the monetary-unit by which Congress must “regulate the Value” of all other coinage too. </a:t>
            </a:r>
            <a:endParaRPr lang="en-US" sz="1000" smtClean="0">
              <a:latin typeface="Arial" charset="0"/>
              <a:ea typeface="ＭＳ Ｐゴシック" charset="-128"/>
              <a:cs typeface="ＭＳ Ｐゴシック" charset="-128"/>
            </a:endParaRPr>
          </a:p>
          <a:p>
            <a:pPr eaLnBrk="1" hangingPunct="1"/>
            <a:r>
              <a:rPr lang="en-US" sz="1000" smtClean="0">
                <a:latin typeface="Arial" charset="0"/>
                <a:ea typeface="ＭＳ Ｐゴシック" charset="-128"/>
                <a:cs typeface="ＭＳ Ｐゴシック" charset="-128"/>
              </a:rPr>
              <a:t>On their face, the monetary powers and disabilities set out in the Constitution are eminently suitable for these goals: </a:t>
            </a:r>
          </a:p>
          <a:p>
            <a:pPr eaLnBrk="1" hangingPunct="1">
              <a:buFont typeface="Calibri" charset="0"/>
              <a:buAutoNum type="arabicPeriod"/>
            </a:pPr>
            <a:r>
              <a:rPr lang="en-US" sz="1000" smtClean="0">
                <a:latin typeface="Arial" charset="0"/>
                <a:ea typeface="ＭＳ Ｐゴシック" charset="-128"/>
                <a:cs typeface="ＭＳ Ｐゴシック" charset="-128"/>
              </a:rPr>
              <a:t>By denying the States any power to “emit Bills of Credit” or “coin Money”, Article I, Section 10, Clause 1 eradicates the “fallacious Medium” of regional paper currencies and eliminates multiple systems of coinage throughout the country. </a:t>
            </a:r>
          </a:p>
          <a:p>
            <a:pPr eaLnBrk="1" hangingPunct="1">
              <a:buFont typeface="Calibri" charset="0"/>
              <a:buAutoNum type="arabicPeriod"/>
            </a:pPr>
            <a:r>
              <a:rPr lang="en-US" sz="1000" smtClean="0">
                <a:latin typeface="Arial" charset="0"/>
                <a:ea typeface="ＭＳ Ｐゴシック" charset="-128"/>
                <a:cs typeface="ＭＳ Ｐゴシック" charset="-128"/>
              </a:rPr>
              <a:t>The Clause also limits the States’ legal-tender power to “gold and silver Coin”, thereby establishing specie as the sole constitutional medium for governmentally enforced “Payment of Debts”. </a:t>
            </a:r>
          </a:p>
          <a:p>
            <a:pPr eaLnBrk="1" hangingPunct="1">
              <a:buFont typeface="Calibri" charset="0"/>
              <a:buAutoNum type="arabicPeriod"/>
            </a:pPr>
            <a:r>
              <a:rPr lang="en-US" sz="1000" smtClean="0">
                <a:latin typeface="Arial" charset="0"/>
                <a:ea typeface="ＭＳ Ｐゴシック" charset="-128"/>
                <a:cs typeface="ＭＳ Ｐゴシック" charset="-128"/>
              </a:rPr>
              <a:t>By empowering Congress “To coin Money, [and] regulate the Value thereof”, Article I, Section 8, Clause 5 creates a national system of coinage with uniform intrinsic value. </a:t>
            </a:r>
          </a:p>
          <a:p>
            <a:pPr eaLnBrk="1" hangingPunct="1">
              <a:buFont typeface="Calibri" charset="0"/>
              <a:buAutoNum type="arabicPeriod"/>
            </a:pPr>
            <a:r>
              <a:rPr lang="en-US" sz="1000" smtClean="0">
                <a:latin typeface="Arial" charset="0"/>
                <a:ea typeface="ＭＳ Ｐゴシック" charset="-128"/>
                <a:cs typeface="ＭＳ Ｐゴシック" charset="-128"/>
              </a:rPr>
              <a:t>By explicitly referring to “dollars”, Article I, Section 9, Clause 1 and the Seventh Amendment fix the silver Spanish milled dollar as the money-unit by which Congress should “regulate the Value” of all other coinage.</a:t>
            </a:r>
          </a:p>
          <a:p>
            <a:pPr eaLnBrk="1" hangingPunct="1">
              <a:buFont typeface="Calibri" charset="0"/>
              <a:buAutoNum type="arabicPeriod"/>
            </a:pPr>
            <a:r>
              <a:rPr lang="en-US" sz="1000" smtClean="0">
                <a:latin typeface="Arial" charset="0"/>
                <a:ea typeface="ＭＳ Ｐゴシック" charset="-128"/>
                <a:cs typeface="ＭＳ Ｐゴシック" charset="-128"/>
              </a:rPr>
              <a:t>By not including the language “emit bills” that the Articles of Confederation contained, Article I, Section 8, Clause 2 disables Congress from issuing any paper currency. And by limiting Congress’s power to punish counterfeiting to “Securities” and “current Coin”, Article I, Section 8, Clause 6 confirms that Congress may “coin Money” itself, or raise “Money” by “borrow[ing]”, but not “emit”, “issue”, “create”, “make”, or “declare what shall be” “Money” in any other way.</a:t>
            </a:r>
          </a:p>
          <a:p>
            <a:pPr eaLnBrk="1" hangingPunct="1">
              <a:buFontTx/>
              <a:buAutoNum type="arabicParenR"/>
            </a:pPr>
            <a:endParaRPr lang="en-US" sz="1000" smtClean="0">
              <a:latin typeface="Arial" charset="0"/>
              <a:ea typeface="ＭＳ Ｐゴシック" charset="-128"/>
              <a:cs typeface="ＭＳ Ｐゴシック" charset="-128"/>
            </a:endParaRPr>
          </a:p>
          <a:p>
            <a:pPr eaLnBrk="1" hangingPunct="1">
              <a:spcBef>
                <a:spcPct val="0"/>
              </a:spcBef>
              <a:spcAft>
                <a:spcPts val="1200"/>
              </a:spcAft>
            </a:pPr>
            <a:r>
              <a:rPr lang="en-US" sz="1000" smtClean="0">
                <a:latin typeface="Arial" charset="0"/>
                <a:ea typeface="ＭＳ Ｐゴシック" charset="-128"/>
                <a:cs typeface="ＭＳ Ｐゴシック" charset="-128"/>
              </a:rPr>
              <a:t>Thus</a:t>
            </a:r>
            <a:r>
              <a:rPr lang="en-US" sz="1000">
                <a:latin typeface="Arial" charset="0"/>
                <a:ea typeface="ＭＳ Ｐゴシック" charset="-128"/>
                <a:cs typeface="ＭＳ Ｐゴシック" charset="-128"/>
              </a:rPr>
              <a:t>, the word “dollar[s]” by its use in the Constitution of the United States has a fixed meaning that can only be changed by Constitutional Amendment.  And that meaning is a minted coin</a:t>
            </a:r>
            <a:r>
              <a:rPr lang="en-US" sz="1000" smtClean="0">
                <a:latin typeface="Arial" charset="0"/>
                <a:ea typeface="ＭＳ Ｐゴシック" charset="-128"/>
                <a:cs typeface="ＭＳ Ｐゴシック" charset="-128"/>
              </a:rPr>
              <a:t> containing </a:t>
            </a:r>
            <a:r>
              <a:rPr lang="en-US" sz="1000">
                <a:latin typeface="Arial" charset="0"/>
                <a:ea typeface="ＭＳ Ｐゴシック" charset="-128"/>
                <a:cs typeface="ＭＳ Ｐゴシック" charset="-128"/>
              </a:rPr>
              <a:t>at least 371 ¼ grains of .99 fine silver.</a:t>
            </a:r>
            <a:r>
              <a:rPr lang="en-US" sz="1000" smtClean="0">
                <a:latin typeface="Arial" charset="0"/>
                <a:ea typeface="ＭＳ Ｐゴシック" charset="-128"/>
                <a:cs typeface="ＭＳ Ｐゴシック" charset="-128"/>
              </a:rPr>
              <a:t> Congress’s </a:t>
            </a:r>
            <a:r>
              <a:rPr lang="en-US" sz="1000">
                <a:latin typeface="Arial" charset="0"/>
                <a:ea typeface="ＭＳ Ｐゴシック" charset="-128"/>
                <a:cs typeface="ＭＳ Ｐゴシック" charset="-128"/>
              </a:rPr>
              <a:t>responsibility is to regulate the value of coins made of other metals, such as a penny made with copper or a nickel made of nickel, relative to the weight of the one-dollar silver coin.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7537532-1711-0F4D-915F-691421BE0D9E}" type="slidenum">
              <a:rPr lang="en-US"/>
              <a:pPr/>
              <a:t>7</a:t>
            </a:fld>
            <a:endParaRPr lang="en-US"/>
          </a:p>
        </p:txBody>
      </p:sp>
      <p:sp>
        <p:nvSpPr>
          <p:cNvPr id="30723" name="Rectangle 2"/>
          <p:cNvSpPr>
            <a:spLocks noGrp="1" noRot="1" noChangeAspect="1" noChangeArrowheads="1" noTextEdit="1"/>
          </p:cNvSpPr>
          <p:nvPr>
            <p:ph type="sldImg"/>
          </p:nvPr>
        </p:nvSpPr>
        <p:spPr>
          <a:xfrm>
            <a:off x="1257300" y="239713"/>
            <a:ext cx="4800600" cy="3600450"/>
          </a:xfrm>
          <a:ln/>
        </p:spPr>
      </p:sp>
      <p:sp>
        <p:nvSpPr>
          <p:cNvPr id="30724" name="Rectangle 3"/>
          <p:cNvSpPr>
            <a:spLocks noGrp="1" noChangeArrowheads="1"/>
          </p:cNvSpPr>
          <p:nvPr>
            <p:ph type="body" idx="1"/>
          </p:nvPr>
        </p:nvSpPr>
        <p:spPr>
          <a:xfrm>
            <a:off x="325438" y="4000500"/>
            <a:ext cx="6745287" cy="4879975"/>
          </a:xfrm>
          <a:noFill/>
          <a:ln/>
        </p:spPr>
        <p:txBody>
          <a:bodyPr/>
          <a:lstStyle/>
          <a:p>
            <a:pPr eaLnBrk="1" hangingPunct="1"/>
            <a:r>
              <a:rPr lang="en-US">
                <a:latin typeface="Arial" charset="0"/>
                <a:ea typeface="ＭＳ Ｐゴシック" charset="-128"/>
                <a:cs typeface="ＭＳ Ｐゴシック" charset="-128"/>
              </a:rPr>
              <a:t>The definition of a Dollar goes back to 1497, it was the “royal money” of King Ferdinand and Queen Isabella</a:t>
            </a:r>
            <a:r>
              <a:rPr lang="en-US" sz="1000">
                <a:latin typeface="Arial" charset="0"/>
                <a:ea typeface="ＭＳ Ｐゴシック" charset="-128"/>
                <a:cs typeface="ＭＳ Ｐゴシック" charset="-128"/>
              </a:rPr>
              <a:t> of Spain, </a:t>
            </a:r>
            <a:r>
              <a:rPr lang="en-US" sz="1000" i="1">
                <a:latin typeface="Arial" charset="0"/>
                <a:ea typeface="ＭＳ Ｐゴシック" charset="-128"/>
                <a:cs typeface="ＭＳ Ｐゴシック" charset="-128"/>
              </a:rPr>
              <a:t>See, e.g., J. Earl Massey, America’s Money: the Story of Our Coins and Currency (1968), at 33-36; T. Schwarz, A History of United States Coinage (1980), at 29.</a:t>
            </a:r>
          </a:p>
          <a:p>
            <a:pPr eaLnBrk="1" hangingPunct="1"/>
            <a:endParaRPr lang="en-US" sz="1000" i="1">
              <a:latin typeface="Arial" charset="0"/>
              <a:ea typeface="ＭＳ Ｐゴシック" charset="-128"/>
              <a:cs typeface="ＭＳ Ｐゴシック" charset="-128"/>
            </a:endParaRPr>
          </a:p>
          <a:p>
            <a:pPr eaLnBrk="1" hangingPunct="1"/>
            <a:r>
              <a:rPr lang="en-US" sz="1000">
                <a:latin typeface="Arial" charset="0"/>
                <a:ea typeface="ＭＳ Ｐゴシック" charset="-128"/>
                <a:cs typeface="ＭＳ Ｐゴシック" charset="-128"/>
              </a:rPr>
              <a:t>By 1518 the Dollar monetary unit standard became so well accepted that coins were also being minted in the valley</a:t>
            </a:r>
            <a:r>
              <a:rPr lang="en-US" sz="1000" smtClean="0">
                <a:latin typeface="Arial" charset="0"/>
                <a:ea typeface="ＭＳ Ｐゴシック" charset="-128"/>
                <a:cs typeface="ＭＳ Ｐゴシック" charset="-128"/>
              </a:rPr>
              <a:t> of </a:t>
            </a:r>
            <a:r>
              <a:rPr lang="en-US" sz="1000">
                <a:latin typeface="Arial" charset="0"/>
                <a:ea typeface="ＭＳ Ｐゴシック" charset="-128"/>
                <a:cs typeface="ＭＳ Ｐゴシック" charset="-128"/>
              </a:rPr>
              <a:t>St. Joachim, in Bohemia </a:t>
            </a:r>
            <a:r>
              <a:rPr lang="en-US" sz="1000" smtClean="0">
                <a:latin typeface="Arial" charset="0"/>
                <a:ea typeface="ＭＳ Ｐゴシック" charset="-128"/>
                <a:cs typeface="ＭＳ Ｐゴシック" charset="-128"/>
              </a:rPr>
              <a:t>(</a:t>
            </a:r>
            <a:r>
              <a:rPr lang="en-US" sz="1000" i="1" smtClean="0">
                <a:latin typeface="Arial" charset="0"/>
                <a:ea typeface="ＭＳ Ｐゴシック" charset="-128"/>
                <a:cs typeface="ＭＳ Ｐゴシック" charset="-128"/>
              </a:rPr>
              <a:t>now in the </a:t>
            </a:r>
            <a:r>
              <a:rPr lang="en-US" sz="1000" i="1" smtClean="0">
                <a:latin typeface="Arial" charset="0"/>
                <a:ea typeface="ＭＳ Ｐゴシック" charset="-128"/>
                <a:cs typeface="ＭＳ Ｐゴシック" charset="-128"/>
                <a:hlinkClick r:id="rId3" tooltip="Czech Republic"/>
              </a:rPr>
              <a:t>Czech Republic</a:t>
            </a:r>
            <a:r>
              <a:rPr lang="en-US" sz="1000" smtClean="0">
                <a:latin typeface="Arial" charset="0"/>
                <a:ea typeface="ＭＳ Ｐゴシック" charset="-128"/>
                <a:cs typeface="ＭＳ Ｐゴシック" charset="-128"/>
              </a:rPr>
              <a:t>)</a:t>
            </a:r>
            <a:endParaRPr lang="en-US" sz="1000">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As a matter of fact: </a:t>
            </a:r>
          </a:p>
          <a:p>
            <a:pPr eaLnBrk="1" hangingPunct="1"/>
            <a:r>
              <a:rPr lang="en-US">
                <a:latin typeface="Arial" charset="0"/>
                <a:ea typeface="ＭＳ Ｐゴシック" charset="-128"/>
                <a:cs typeface="ＭＳ Ｐゴシック" charset="-128"/>
              </a:rPr>
              <a:t>Webster's 1958 New Collegiate Dictionary defined the Dollar as: </a:t>
            </a:r>
          </a:p>
          <a:p>
            <a:pPr lvl="1" indent="-222250" eaLnBrk="1" hangingPunct="1">
              <a:spcBef>
                <a:spcPct val="0"/>
              </a:spcBef>
            </a:pPr>
            <a:r>
              <a:rPr lang="en-US">
                <a:latin typeface="Arial" charset="0"/>
              </a:rPr>
              <a:t>Any of three U.S. Coins: First issued in 1794 and since 1837 weighing 412.5 grains of silver .900 fine [412.5 * .9  = 371.25 fine (pure) silver];</a:t>
            </a:r>
            <a:r>
              <a:rPr lang="en-US" sz="1000">
                <a:latin typeface="Arial" charset="0"/>
              </a:rPr>
              <a:t> </a:t>
            </a:r>
          </a:p>
          <a:p>
            <a:pPr lvl="1" indent="-222250" eaLnBrk="1" hangingPunct="1">
              <a:spcBef>
                <a:spcPct val="0"/>
              </a:spcBef>
            </a:pPr>
            <a:r>
              <a:rPr lang="en-US" sz="1000">
                <a:latin typeface="Arial" charset="0"/>
              </a:rPr>
              <a:t>A silver coin of 420 grains called a trade dollar containing 378 grains of pure metal and 42 grains of alloy; </a:t>
            </a:r>
          </a:p>
          <a:p>
            <a:pPr lvl="1" indent="-222250" eaLnBrk="1" hangingPunct="1">
              <a:spcBef>
                <a:spcPct val="0"/>
              </a:spcBef>
            </a:pPr>
            <a:r>
              <a:rPr lang="en-US" sz="1000">
                <a:latin typeface="Arial" charset="0"/>
              </a:rPr>
              <a:t>A gold coin of 25.8 grains .900 fine;</a:t>
            </a:r>
          </a:p>
          <a:p>
            <a:pPr eaLnBrk="1" hangingPunct="1"/>
            <a:r>
              <a:rPr lang="en-US">
                <a:latin typeface="Arial" charset="0"/>
                <a:ea typeface="ＭＳ Ｐゴシック" charset="-128"/>
                <a:cs typeface="ＭＳ Ｐゴシック" charset="-128"/>
              </a:rPr>
              <a:t>Webster’s 1913 dictionary defined the Dollar as:</a:t>
            </a:r>
          </a:p>
          <a:p>
            <a:pPr lvl="1" indent="-222250" algn="just" eaLnBrk="1" hangingPunct="1">
              <a:spcBef>
                <a:spcPct val="0"/>
              </a:spcBef>
              <a:buFontTx/>
              <a:buAutoNum type="arabicPeriod"/>
            </a:pPr>
            <a:r>
              <a:rPr lang="en-US">
                <a:latin typeface="Arial" charset="0"/>
              </a:rPr>
              <a:t>A silver coin of the United States containing 371 ¼ grains of silver and 41.25 grains of alloy, that is, having a total weight of 412.5 grains</a:t>
            </a:r>
            <a:r>
              <a:rPr lang="en-US" sz="1000">
                <a:latin typeface="Arial" charset="0"/>
              </a:rPr>
              <a:t>. </a:t>
            </a:r>
          </a:p>
          <a:p>
            <a:pPr lvl="1" indent="-222250" algn="just" eaLnBrk="1" hangingPunct="1">
              <a:spcBef>
                <a:spcPct val="0"/>
              </a:spcBef>
              <a:buFontTx/>
              <a:buAutoNum type="arabicPeriod"/>
            </a:pPr>
            <a:r>
              <a:rPr lang="en-US" sz="1000">
                <a:latin typeface="Arial" charset="0"/>
              </a:rPr>
              <a:t>A gold coin of the United States containing 23.22 grains of gold and 2.58 grains of alloy, that is, having a total weight of 25.8 grains, nine-tenths fine. It is no longer coined. </a:t>
            </a:r>
          </a:p>
          <a:p>
            <a:pPr lvl="1" indent="-222250" algn="just" eaLnBrk="1" hangingPunct="1">
              <a:spcBef>
                <a:spcPct val="0"/>
              </a:spcBef>
            </a:pPr>
            <a:r>
              <a:rPr lang="en-US" sz="1000" i="1">
                <a:latin typeface="Arial" charset="0"/>
              </a:rPr>
              <a:t>	NOTE: Previous to 1837 the silver dollar had a larger amount of alloy, but only the same amount of silver as now, the total weight being 416 grains. The gold dollar as a distinct coin was first made in 1849. The eagles, half eagles, and quarter eagles coined before 1834 contained 24.75 grains of gold and 2.25 grains of alloy for each dollar. </a:t>
            </a:r>
          </a:p>
          <a:p>
            <a:pPr algn="ctr" eaLnBrk="1" hangingPunct="1">
              <a:spcBef>
                <a:spcPct val="15000"/>
              </a:spcBef>
            </a:pPr>
            <a:r>
              <a:rPr lang="en-US" sz="1000">
                <a:latin typeface="Arial" charset="0"/>
                <a:ea typeface="ＭＳ Ｐゴシック" charset="-128"/>
                <a:cs typeface="ＭＳ Ｐゴシック" charset="-128"/>
              </a:rPr>
              <a:t>(http://machaut.uchicago.edu/?resource=Webster%27s&amp;word=Dollar&amp;use1913=on&amp;use1828=on)</a:t>
            </a:r>
          </a:p>
          <a:p>
            <a:pPr eaLnBrk="1" hangingPunct="1"/>
            <a:r>
              <a:rPr lang="en-US">
                <a:latin typeface="Arial" charset="0"/>
                <a:ea typeface="ＭＳ Ｐゴシック" charset="-128"/>
                <a:cs typeface="ＭＳ Ｐゴシック" charset="-128"/>
              </a:rPr>
              <a:t>Today’s dictionary definition of the word “Dollar” is:</a:t>
            </a:r>
          </a:p>
          <a:p>
            <a:pPr lvl="1" indent="-222250" eaLnBrk="1" hangingPunct="1">
              <a:spcBef>
                <a:spcPct val="0"/>
              </a:spcBef>
            </a:pPr>
            <a:r>
              <a:rPr lang="en-US">
                <a:latin typeface="Arial" charset="0"/>
              </a:rPr>
              <a:t>A Dollar bill. A paper note printed by the Treasury, or by the Federal Reserve Banks</a:t>
            </a:r>
            <a:r>
              <a:rPr lang="en-US" sz="1000">
                <a:latin typeface="Arial" charset="0"/>
              </a:rPr>
              <a:t> under authority of the treasury, having the purported value of one dollar. Prior to 1964 such notes could be redeemed for the equivalent dollar value of silver coins, but in that year the backing of the currency with silver was discontinued. Such notes not convertible into precious metals at a fixed rate are called "fiat money", receiving their value solely from the good faith of the issuing government or bank. </a:t>
            </a:r>
          </a:p>
          <a:p>
            <a:pPr algn="ctr" eaLnBrk="1" hangingPunct="1">
              <a:spcBef>
                <a:spcPct val="15000"/>
              </a:spcBef>
            </a:pPr>
            <a:r>
              <a:rPr lang="en-US" sz="1000">
                <a:latin typeface="Arial" charset="0"/>
                <a:ea typeface="ＭＳ Ｐゴシック" charset="-128"/>
                <a:cs typeface="ＭＳ Ｐゴシック" charset="-128"/>
              </a:rPr>
              <a:t>(http://machaut.uchicago.edu/?resource=Webster%27s&amp;word=Dollar&amp;use1913=on&amp;use1828=on </a:t>
            </a:r>
            <a:r>
              <a:rPr lang="en-US" sz="1000" i="1">
                <a:latin typeface="Arial" charset="0"/>
                <a:ea typeface="ＭＳ Ｐゴシック" charset="-128"/>
                <a:cs typeface="ＭＳ Ｐゴシック" charset="-128"/>
              </a:rPr>
              <a:t>at item 3</a:t>
            </a:r>
            <a:r>
              <a:rPr lang="en-US" sz="1000">
                <a:latin typeface="Arial" charset="0"/>
                <a:ea typeface="ＭＳ Ｐゴシック" charset="-128"/>
                <a:cs typeface="ＭＳ Ｐゴシック" charset="-128"/>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D2DA441-5656-F240-85B4-6618A07508FB}"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During the period from 1775 through 1779, Congress authorized numerous emissions of Continental Currency and other bills of credit, ostensibly redeemable in silver Spanish milled dollars (or their equivalent in silver or gold), with the Colonies on “the faith of the United States” pledged for their eventual redemption. In total, Congress emitted some 241,500,000 in Continental Currency—a production elephantine in comparison to the 10,000,000 in silver and gold estimated to have comprised the money supply in early 1775.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By the time 1784 came around, the phrase “Worthless as a Continental” was so popular that Thomas Jefferson said: “If we determine that a dollar shall be our unit, we must then say with precision what a dollar is."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By the time the Constitution of the United States of America was formally adopted in 1789, the Dollar standard unit, a minted coin containing 371 ¼ grains of silver, was adopted as the fixed standard monetary unit of the United States with the following constitutional requirements: “No State shall … make any Thing but gold and silver Coin a Tender in Payment of Debts” (</a:t>
            </a:r>
            <a:r>
              <a:rPr lang="en-US" i="1">
                <a:latin typeface="Arial" charset="0"/>
                <a:ea typeface="ＭＳ Ｐゴシック" charset="-128"/>
                <a:cs typeface="ＭＳ Ｐゴシック" charset="-128"/>
              </a:rPr>
              <a:t>Article 1, Section 10, clause 1 of the Constitution of the United States of America</a:t>
            </a:r>
            <a:r>
              <a:rPr lang="en-US">
                <a:latin typeface="Arial" charset="0"/>
                <a:ea typeface="ＭＳ Ｐゴシック" charset="-128"/>
                <a:cs typeface="ＭＳ Ｐゴシック" charset="-128"/>
              </a:rPr>
              <a: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Congress’s first Coinage Act – the Act of 2 April 1792, </a:t>
            </a:r>
            <a:r>
              <a:rPr lang="en-US" dirty="0" err="1" smtClean="0"/>
              <a:t>ch</a:t>
            </a:r>
            <a:r>
              <a:rPr lang="en-US" dirty="0" smtClean="0"/>
              <a:t>. 16, § 9, 1 Stat. 246, 248, decreed that the “DOLLAR or  Unites” -- “each to be </a:t>
            </a:r>
            <a:r>
              <a:rPr lang="en-US" sz="1200" kern="1200" dirty="0" smtClean="0">
                <a:solidFill>
                  <a:schemeClr val="tx1"/>
                </a:solidFill>
                <a:latin typeface="Arial" pitchFamily="-110" charset="0"/>
                <a:ea typeface="ＭＳ Ｐゴシック" pitchFamily="-107" charset="-128"/>
                <a:cs typeface="ＭＳ Ｐゴシック" pitchFamily="-107" charset="-128"/>
              </a:rPr>
              <a:t>of the value of a Spanish milled dollar as the same is now current, and to contain three hundred and seventy-one grains and four sixteenth parts of a grain [</a:t>
            </a:r>
            <a:r>
              <a:rPr lang="en-US" dirty="0" smtClean="0"/>
              <a:t>371-1/4 grains (troy)]</a:t>
            </a:r>
            <a:r>
              <a:rPr lang="en-US" sz="1200" kern="1200" dirty="0" smtClean="0">
                <a:solidFill>
                  <a:schemeClr val="tx1"/>
                </a:solidFill>
                <a:latin typeface="Arial" pitchFamily="-110" charset="0"/>
                <a:ea typeface="ＭＳ Ｐゴシック" pitchFamily="-107" charset="-128"/>
                <a:cs typeface="ＭＳ Ｐゴシック" pitchFamily="-107" charset="-128"/>
              </a:rPr>
              <a:t> of pure * * * silver</a:t>
            </a:r>
            <a:endParaRPr lang="en-US" dirty="0" smtClean="0"/>
          </a:p>
          <a:p>
            <a:endParaRPr lang="en-US" dirty="0" smtClean="0"/>
          </a:p>
          <a:p>
            <a:r>
              <a:rPr lang="en-US" sz="1200" kern="1200" dirty="0" smtClean="0">
                <a:solidFill>
                  <a:schemeClr val="tx1"/>
                </a:solidFill>
                <a:latin typeface="Arial" pitchFamily="-110" charset="0"/>
                <a:ea typeface="ＭＳ Ｐゴシック" pitchFamily="-107" charset="-128"/>
                <a:cs typeface="ＭＳ Ｐゴシック" pitchFamily="-107" charset="-128"/>
              </a:rPr>
              <a:t>If</a:t>
            </a:r>
            <a:r>
              <a:rPr lang="en-US" sz="1200" kern="1200" baseline="0" dirty="0" smtClean="0">
                <a:solidFill>
                  <a:schemeClr val="tx1"/>
                </a:solidFill>
                <a:latin typeface="Arial" pitchFamily="-110" charset="0"/>
                <a:ea typeface="ＭＳ Ｐゴシック" pitchFamily="-107" charset="-128"/>
                <a:cs typeface="ＭＳ Ｐゴシック" pitchFamily="-107" charset="-128"/>
              </a:rPr>
              <a:t> </a:t>
            </a:r>
            <a:r>
              <a:rPr lang="en-US" sz="1200" kern="1200" dirty="0" smtClean="0">
                <a:solidFill>
                  <a:schemeClr val="tx1"/>
                </a:solidFill>
                <a:latin typeface="Arial" pitchFamily="-110" charset="0"/>
                <a:ea typeface="ＭＳ Ｐゴシック" pitchFamily="-107" charset="-128"/>
                <a:cs typeface="ＭＳ Ｐゴシック" pitchFamily="-107" charset="-128"/>
              </a:rPr>
              <a:t>the “dollar[ ]” to which the Constitution refers in Article I, Section 9, Clause 1 and the Seventh Amendment</a:t>
            </a:r>
            <a:r>
              <a:rPr lang="en-US" sz="1200" kern="1200" baseline="0" dirty="0" smtClean="0">
                <a:solidFill>
                  <a:schemeClr val="tx1"/>
                </a:solidFill>
                <a:latin typeface="Arial" pitchFamily="-110" charset="0"/>
                <a:ea typeface="ＭＳ Ｐゴシック" pitchFamily="-107" charset="-128"/>
                <a:cs typeface="ＭＳ Ｐゴシック" pitchFamily="-107" charset="-128"/>
              </a:rPr>
              <a:t> is not the </a:t>
            </a:r>
            <a:r>
              <a:rPr lang="en-US" sz="1200" kern="1200" dirty="0" smtClean="0">
                <a:solidFill>
                  <a:schemeClr val="tx1"/>
                </a:solidFill>
                <a:latin typeface="Arial" pitchFamily="-110" charset="0"/>
                <a:ea typeface="ＭＳ Ｐゴシック" pitchFamily="-107" charset="-128"/>
                <a:cs typeface="ＭＳ Ｐゴシック" pitchFamily="-107" charset="-128"/>
              </a:rPr>
              <a:t>Spanish milled dollar as the same is now current, and to contain three hundred and seventy-one grains and four sixteenth parts of a grain [</a:t>
            </a:r>
            <a:r>
              <a:rPr lang="en-US" dirty="0" smtClean="0"/>
              <a:t>371-1/4 grains (troy)]</a:t>
            </a:r>
            <a:r>
              <a:rPr lang="en-US" sz="1200" kern="1200" dirty="0" smtClean="0">
                <a:solidFill>
                  <a:schemeClr val="tx1"/>
                </a:solidFill>
                <a:latin typeface="Arial" pitchFamily="-110" charset="0"/>
                <a:ea typeface="ＭＳ Ｐゴシック" pitchFamily="-107" charset="-128"/>
                <a:cs typeface="ＭＳ Ｐゴシック" pitchFamily="-107" charset="-128"/>
              </a:rPr>
              <a:t> of pure * * * silver;</a:t>
            </a:r>
            <a:r>
              <a:rPr lang="en-US" sz="1200" kern="1200" baseline="0" dirty="0" smtClean="0">
                <a:solidFill>
                  <a:schemeClr val="tx1"/>
                </a:solidFill>
                <a:latin typeface="Arial" pitchFamily="-110" charset="0"/>
                <a:ea typeface="ＭＳ Ｐゴシック" pitchFamily="-107" charset="-128"/>
                <a:cs typeface="ＭＳ Ｐゴシック" pitchFamily="-107" charset="-128"/>
              </a:rPr>
              <a:t> then what is it?</a:t>
            </a:r>
          </a:p>
          <a:p>
            <a:endParaRPr lang="en-US" sz="1200" kern="1200" baseline="0" dirty="0" smtClean="0">
              <a:solidFill>
                <a:schemeClr val="tx1"/>
              </a:solidFill>
              <a:latin typeface="Arial" pitchFamily="-110"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10" charset="0"/>
                <a:ea typeface="ＭＳ Ｐゴシック" pitchFamily="-107" charset="-128"/>
                <a:cs typeface="ＭＳ Ｐゴシック" pitchFamily="-107" charset="-128"/>
              </a:rPr>
              <a:t>Remember – “</a:t>
            </a:r>
            <a:r>
              <a:rPr lang="en-US" b="1" dirty="0" smtClean="0">
                <a:ea typeface="ＭＳ Ｐゴシック" charset="-128"/>
                <a:cs typeface="ＭＳ Ｐゴシック" charset="-128"/>
              </a:rPr>
              <a:t>Congress </a:t>
            </a:r>
            <a:r>
              <a:rPr lang="en-US" dirty="0" smtClean="0">
                <a:ea typeface="ＭＳ Ｐゴシック" charset="-128"/>
                <a:cs typeface="ＭＳ Ｐゴシック" charset="-128"/>
              </a:rPr>
              <a:t>cannot by any definition it may adopt conclude the matter, since it </a:t>
            </a:r>
            <a:r>
              <a:rPr lang="en-US" b="1" dirty="0" smtClean="0">
                <a:ea typeface="ＭＳ Ｐゴシック" charset="-128"/>
                <a:cs typeface="ＭＳ Ｐゴシック" charset="-128"/>
              </a:rPr>
              <a:t>cannot by legislation alter the Constitution</a:t>
            </a:r>
            <a:r>
              <a:rPr lang="en-US" dirty="0" smtClean="0">
                <a:ea typeface="ＭＳ Ｐゴシック" charset="-128"/>
                <a:cs typeface="ＭＳ Ｐゴシック" charset="-128"/>
              </a:rPr>
              <a:t>, from which alone it derives its power to legislate, and within whose limitations alone that power can be lawfully exercised.” </a:t>
            </a:r>
            <a:r>
              <a:rPr lang="en-US" b="1" i="1" dirty="0" smtClean="0">
                <a:solidFill>
                  <a:srgbClr val="0000FF"/>
                </a:solidFill>
                <a:ea typeface="ＭＳ Ｐゴシック" charset="-128"/>
                <a:cs typeface="ＭＳ Ｐゴシック" charset="-128"/>
              </a:rPr>
              <a:t>EISNER V. MACOMBER</a:t>
            </a:r>
            <a:r>
              <a:rPr lang="en-US" b="1" dirty="0" smtClean="0">
                <a:solidFill>
                  <a:srgbClr val="0000FF"/>
                </a:solidFill>
                <a:ea typeface="ＭＳ Ｐゴシック" charset="-128"/>
                <a:cs typeface="ＭＳ Ｐゴシック" charset="-128"/>
              </a:rPr>
              <a:t>, 252 U. S. 189, 206 (1920)</a:t>
            </a:r>
            <a:endParaRPr lang="en-US" sz="1200" kern="1200" baseline="0" dirty="0" smtClean="0">
              <a:solidFill>
                <a:schemeClr val="tx1"/>
              </a:solidFill>
              <a:latin typeface="Arial" pitchFamily="-110" charset="0"/>
              <a:ea typeface="ＭＳ Ｐゴシック" pitchFamily="-107" charset="-128"/>
              <a:cs typeface="ＭＳ Ｐゴシック" pitchFamily="-107" charset="-128"/>
            </a:endParaRPr>
          </a:p>
          <a:p>
            <a:endParaRPr lang="en-US" sz="1200" kern="1200" baseline="0" dirty="0" smtClean="0">
              <a:solidFill>
                <a:schemeClr val="tx1"/>
              </a:solidFill>
              <a:latin typeface="Arial" pitchFamily="-110" charset="0"/>
              <a:ea typeface="ＭＳ Ｐゴシック" pitchFamily="-107" charset="-128"/>
              <a:cs typeface="ＭＳ Ｐゴシック" pitchFamily="-107" charset="-128"/>
            </a:endParaRPr>
          </a:p>
          <a:p>
            <a:endParaRPr lang="en-US" dirty="0" smtClean="0"/>
          </a:p>
        </p:txBody>
      </p:sp>
      <p:sp>
        <p:nvSpPr>
          <p:cNvPr id="4" name="Slide Number Placeholder 3"/>
          <p:cNvSpPr>
            <a:spLocks noGrp="1"/>
          </p:cNvSpPr>
          <p:nvPr>
            <p:ph type="sldNum" sz="quarter" idx="10"/>
          </p:nvPr>
        </p:nvSpPr>
        <p:spPr/>
        <p:txBody>
          <a:bodyPr/>
          <a:lstStyle/>
          <a:p>
            <a:pPr>
              <a:defRPr/>
            </a:pPr>
            <a:fld id="{32402760-9BBF-6B4A-9E26-756E243083D4}"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Dollar </a:t>
            </a:r>
            <a:r>
              <a:rPr lang="en-US" sz="1200" kern="1200" dirty="0" smtClean="0">
                <a:solidFill>
                  <a:schemeClr val="tx1"/>
                </a:solidFill>
                <a:latin typeface="Arial" pitchFamily="-110" charset="0"/>
                <a:ea typeface="ＭＳ Ｐゴシック" pitchFamily="-107" charset="-128"/>
                <a:cs typeface="ＭＳ Ｐゴシック" pitchFamily="-107" charset="-128"/>
              </a:rPr>
              <a:t>is still statutorily recognized</a:t>
            </a:r>
            <a:r>
              <a:rPr lang="en-US" sz="1200" kern="1200" baseline="0" dirty="0" smtClean="0">
                <a:solidFill>
                  <a:schemeClr val="tx1"/>
                </a:solidFill>
                <a:latin typeface="Arial" pitchFamily="-110" charset="0"/>
                <a:ea typeface="ＭＳ Ｐゴシック" pitchFamily="-107" charset="-128"/>
                <a:cs typeface="ＭＳ Ｐゴシック" pitchFamily="-107" charset="-128"/>
              </a:rPr>
              <a:t> today as being a silver</a:t>
            </a:r>
            <a:r>
              <a:rPr lang="en-US" dirty="0" smtClean="0"/>
              <a:t> coin </a:t>
            </a:r>
            <a:r>
              <a:rPr lang="en-US" sz="1200" kern="1200" dirty="0" smtClean="0">
                <a:solidFill>
                  <a:schemeClr val="tx1"/>
                </a:solidFill>
                <a:latin typeface="Arial" pitchFamily="-110" charset="0"/>
                <a:ea typeface="ＭＳ Ｐゴシック" pitchFamily="-107" charset="-128"/>
                <a:cs typeface="ＭＳ Ｐゴシック" pitchFamily="-107" charset="-128"/>
              </a:rPr>
              <a:t>contain three hundred and seventy-one grains and four sixteenth parts of a grain [</a:t>
            </a:r>
            <a:r>
              <a:rPr lang="en-US" dirty="0" smtClean="0"/>
              <a:t>371-1/4 grains (troy)]</a:t>
            </a:r>
            <a:r>
              <a:rPr lang="en-US" sz="1200" kern="1200" dirty="0" smtClean="0">
                <a:solidFill>
                  <a:schemeClr val="tx1"/>
                </a:solidFill>
                <a:latin typeface="Arial" pitchFamily="-110" charset="0"/>
                <a:ea typeface="ＭＳ Ｐゴシック" pitchFamily="-107" charset="-128"/>
                <a:cs typeface="ＭＳ Ｐゴシック" pitchFamily="-107" charset="-128"/>
              </a:rPr>
              <a:t> of pure * * * silver</a:t>
            </a:r>
            <a:r>
              <a:rPr lang="en-US" sz="1200" kern="1200" baseline="0" dirty="0" smtClean="0">
                <a:solidFill>
                  <a:schemeClr val="tx1"/>
                </a:solidFill>
                <a:latin typeface="Arial" pitchFamily="-110" charset="0"/>
                <a:ea typeface="ＭＳ Ｐゴシック" pitchFamily="-107" charset="-128"/>
                <a:cs typeface="ＭＳ Ｐゴシック" pitchFamily="-107" charset="-128"/>
              </a:rPr>
              <a:t> as evidenced by the use of the irrational number 1.292929292 in Title </a:t>
            </a:r>
            <a:r>
              <a:rPr lang="en-US" sz="1200" u="none" dirty="0" smtClean="0">
                <a:latin typeface="Times New Roman" charset="0"/>
                <a:ea typeface="Times New Roman" charset="0"/>
                <a:cs typeface="Times New Roman" charset="0"/>
              </a:rPr>
              <a:t>31 U.S.C. §5116(b)(2), which is derived</a:t>
            </a:r>
            <a:r>
              <a:rPr lang="en-US" sz="1200" u="none" baseline="0" dirty="0" smtClean="0">
                <a:latin typeface="Times New Roman" charset="0"/>
                <a:ea typeface="Times New Roman" charset="0"/>
                <a:cs typeface="Times New Roman" charset="0"/>
              </a:rPr>
              <a:t> from the mathematical equation shown above.</a:t>
            </a:r>
            <a:endParaRPr lang="en-US" sz="1200" u="none" kern="1200" dirty="0" smtClean="0">
              <a:solidFill>
                <a:schemeClr val="tx1"/>
              </a:solidFill>
              <a:latin typeface="Arial" pitchFamily="-110" charset="0"/>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32402760-9BBF-6B4A-9E26-756E243083D4}"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D9A53B-6B4F-E644-A29A-384BA1B2B5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39E0C-314A-8446-8A08-4E26D9604E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41D5C-9A0F-B64A-97EF-EA499DE7E72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D0731-D85E-8545-ADE5-160F7F6B4A3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9A4F1A-76CF-6D4E-946F-28D51CB93EE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EE6CF3-35B3-0646-9D0A-7E6B0A45BAB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0D5F6C-E3F9-AF43-88C0-AE489C9320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CDC9A-BF3E-8041-A958-3BC83E37FDF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4687E-9C3F-504E-8B22-06D2B27849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9D9B03-A7EB-604D-B262-32D9A2DFE2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6C4FF9-291F-6A46-98A9-F0D3C8E0C3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A7D001-F408-3F4C-B722-73C93BCDAB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2976ED-01E9-5749-B507-79355D02B8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AB66FB-4CEF-394A-B67C-8A4103F8F1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913B89-FA6B-3B4C-8D3C-1233D96D1D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2B62F15-78E2-C34C-B7CF-03AD9D160B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en.wikipedia.org/wiki/Image:US_$1_obverse.jpg" TargetMode="External"/><Relationship Id="rId5" Type="http://schemas.openxmlformats.org/officeDocument/2006/relationships/image" Target="../media/image1.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2.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OfficeMAC:Users:TDS:Desktop:Pieces%20of%20Eight:1.2929_Conversion_Chart_for_PPT.docx!OLE_LINK2" TargetMode="External"/><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0.jpeg"/><Relationship Id="rId5"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1.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1.jpeg"/><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www.treasury.gov/resource-center/faqs/Currency/Pages/legal-tender.aspx" TargetMode="External"/><Relationship Id="rId4" Type="http://schemas.openxmlformats.org/officeDocument/2006/relationships/hyperlink" Target="http://www.ustreas.gov/education/faq/currency/legal-tender.shtml%23q2" TargetMode="External"/><Relationship Id="rId5" Type="http://schemas.openxmlformats.org/officeDocument/2006/relationships/image" Target="../media/image25.png"/><Relationship Id="rId6" Type="http://schemas.openxmlformats.org/officeDocument/2006/relationships/hyperlink" Target="http://en.wikipedia.org/wiki/Image:US_$1_obverse.jpg" TargetMode="External"/><Relationship Id="rId7"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caselaw.findlaw.com/scripts/getcase.pl?navby=case&amp;amp;court=US&amp;amp;vol=50&amp;amp;page=560" TargetMode="External"/><Relationship Id="rId4" Type="http://schemas.openxmlformats.org/officeDocument/2006/relationships/image" Target="../media/image11.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hyperlink" Target="http://en.wikipedia.org/wiki/Image:US_$1_obverse.jpg" TargetMode="External"/><Relationship Id="rId9" Type="http://schemas.openxmlformats.org/officeDocument/2006/relationships/image" Target="../media/image1.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11"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en.wikipedia.org/wiki/Image:Morgan_dollar.jpg" TargetMode="External"/><Relationship Id="rId5" Type="http://schemas.openxmlformats.org/officeDocument/2006/relationships/image" Target="../media/image31.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2.jpeg"/><Relationship Id="rId8" Type="http://schemas.openxmlformats.org/officeDocument/2006/relationships/image" Target="../media/image33.jpeg"/><Relationship Id="rId9" Type="http://schemas.openxmlformats.org/officeDocument/2006/relationships/hyperlink" Target="http://en.wikipedia.org/wiki/Image:US_$1_obverse.jpg" TargetMode="External"/><Relationship Id="rId10" Type="http://schemas.openxmlformats.org/officeDocument/2006/relationships/image" Target="../media/image1.jpeg"/><Relationship Id="rId11"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31.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hyperlink" Target="http://en.wikipedia.org/wiki/Image:US_$1_obverse.jpg" TargetMode="External"/><Relationship Id="rId8" Type="http://schemas.openxmlformats.org/officeDocument/2006/relationships/image" Target="../media/image1.jpeg"/><Relationship Id="rId9" Type="http://schemas.openxmlformats.org/officeDocument/2006/relationships/hyperlink" Target="http://catalog.usmint.gov/webapp/wcs/stores/servlet/CategoryDisplay?catalogId=10001&amp;storeId=10001&amp;categoryId=13738&amp;langId=-1&amp;parent_category_rn=10191&amp;top_category=10191" TargetMode="External"/><Relationship Id="rId10" Type="http://schemas.openxmlformats.org/officeDocument/2006/relationships/image" Target="../media/image2.jpeg"/><Relationship Id="rId11"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31.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2.jpeg"/><Relationship Id="rId7" Type="http://schemas.openxmlformats.org/officeDocument/2006/relationships/image" Target="../media/image33.jpeg"/><Relationship Id="rId8" Type="http://schemas.openxmlformats.org/officeDocument/2006/relationships/hyperlink" Target="http://en.wikipedia.org/wiki/Image:US_$1_obverse.jpg" TargetMode="External"/><Relationship Id="rId9" Type="http://schemas.openxmlformats.org/officeDocument/2006/relationships/image" Target="../media/image1.jpeg"/><Relationship Id="rId10" Type="http://schemas.openxmlformats.org/officeDocument/2006/relationships/image" Target="../media/image34.jpeg"/><Relationship Id="rId11"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tags" Target="../tags/tag2.xml"/><Relationship Id="rId2"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1" Type="http://schemas.openxmlformats.org/officeDocument/2006/relationships/hyperlink" Target="http://www.gawtp.com/" TargetMode="External"/><Relationship Id="rId12" Type="http://schemas.openxmlformats.org/officeDocument/2006/relationships/hyperlink" Target="http://www.committeesofsafety.org/"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www.npn.net" TargetMode="External"/><Relationship Id="rId4" Type="http://schemas.openxmlformats.org/officeDocument/2006/relationships/hyperlink" Target="http://www.heritageresearchinstitute.org/PurseSwordPage.htm" TargetMode="External"/><Relationship Id="rId5" Type="http://schemas.openxmlformats.org/officeDocument/2006/relationships/hyperlink" Target="http://www.EdwinVieira.com/" TargetMode="External"/><Relationship Id="rId6" Type="http://schemas.openxmlformats.org/officeDocument/2006/relationships/hyperlink" Target="http://www.devvy.com/" TargetMode="External"/><Relationship Id="rId7" Type="http://schemas.openxmlformats.org/officeDocument/2006/relationships/hyperlink" Target="http://www.newswithviews.com/" TargetMode="External"/><Relationship Id="rId8" Type="http://schemas.openxmlformats.org/officeDocument/2006/relationships/hyperlink" Target="http://uscode.house.gov" TargetMode="External"/><Relationship Id="rId9" Type="http://schemas.openxmlformats.org/officeDocument/2006/relationships/hyperlink" Target="http://www.usbor.org" TargetMode="External"/><Relationship Id="rId10" Type="http://schemas.openxmlformats.org/officeDocument/2006/relationships/hyperlink" Target="http://www.andrewjacksonsociety.or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1" Type="http://schemas.openxmlformats.org/officeDocument/2006/relationships/tags" Target="../tags/tag3.x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hyperlink" Target="http://en.wikipedia.org/wiki/Ferdinand_VI_of_Spain" TargetMode="External"/><Relationship Id="rId13" Type="http://schemas.openxmlformats.org/officeDocument/2006/relationships/hyperlink" Target="http://en.wikipedia.org/wiki/1753"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jpeg"/><Relationship Id="rId4" Type="http://schemas.openxmlformats.org/officeDocument/2006/relationships/hyperlink" Target="http://en.wikipedia.org/wiki/Carlos_V,_Holy_Roman_Emperor" TargetMode="External"/><Relationship Id="rId5" Type="http://schemas.openxmlformats.org/officeDocument/2006/relationships/hyperlink" Target="http://en.wikipedia.org/wiki/Joanna_of_Castile" TargetMode="External"/><Relationship Id="rId6" Type="http://schemas.openxmlformats.org/officeDocument/2006/relationships/hyperlink" Target="http://en.wikipedia.org/wiki/1544" TargetMode="External"/><Relationship Id="rId7" Type="http://schemas.openxmlformats.org/officeDocument/2006/relationships/hyperlink" Target="http://en.wikipedia.org/wiki/Pillars_of_Hercules" TargetMode="External"/><Relationship Id="rId8" Type="http://schemas.openxmlformats.org/officeDocument/2006/relationships/image" Target="../media/image13.jpeg"/><Relationship Id="rId9" Type="http://schemas.openxmlformats.org/officeDocument/2006/relationships/hyperlink" Target="http://en.wikipedia.org/wiki/Carlos_III_of_Spain" TargetMode="External"/><Relationship Id="rId10" Type="http://schemas.openxmlformats.org/officeDocument/2006/relationships/hyperlink" Target="http://en.wikipedia.org/wiki/177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219200"/>
            <a:ext cx="7772400" cy="1374775"/>
          </a:xfrm>
        </p:spPr>
        <p:txBody>
          <a:bodyPr/>
          <a:lstStyle/>
          <a:p>
            <a:pPr eaLnBrk="1" hangingPunct="1"/>
            <a:r>
              <a:rPr lang="en-US">
                <a:ea typeface="ＭＳ Ｐゴシック" charset="-128"/>
                <a:cs typeface="ＭＳ Ｐゴシック" charset="-128"/>
              </a:rPr>
              <a:t>The Dollar</a:t>
            </a:r>
          </a:p>
        </p:txBody>
      </p:sp>
      <p:sp>
        <p:nvSpPr>
          <p:cNvPr id="8204" name="Rectangle 12"/>
          <p:cNvSpPr>
            <a:spLocks noGrp="1" noChangeArrowheads="1"/>
          </p:cNvSpPr>
          <p:nvPr>
            <p:ph type="subTitle" idx="1"/>
          </p:nvPr>
        </p:nvSpPr>
        <p:spPr>
          <a:xfrm>
            <a:off x="1371600" y="2362200"/>
            <a:ext cx="6400800" cy="1143000"/>
          </a:xfrm>
        </p:spPr>
        <p:txBody>
          <a:bodyPr/>
          <a:lstStyle/>
          <a:p>
            <a:pPr eaLnBrk="1" hangingPunct="1"/>
            <a:r>
              <a:rPr lang="en-US">
                <a:ea typeface="ＭＳ Ｐゴシック" charset="-128"/>
                <a:cs typeface="ＭＳ Ｐゴシック" charset="-128"/>
              </a:rPr>
              <a:t>The Constitutional Guarantee of</a:t>
            </a:r>
            <a:br>
              <a:rPr lang="en-US">
                <a:ea typeface="ＭＳ Ｐゴシック" charset="-128"/>
                <a:cs typeface="ＭＳ Ｐゴシック" charset="-128"/>
              </a:rPr>
            </a:br>
            <a:r>
              <a:rPr lang="en-US">
                <a:ea typeface="ＭＳ Ｐゴシック" charset="-128"/>
                <a:cs typeface="ＭＳ Ｐゴシック" charset="-128"/>
              </a:rPr>
              <a:t>the Value of our Money &amp; Wealth</a:t>
            </a:r>
          </a:p>
        </p:txBody>
      </p:sp>
      <p:pic>
        <p:nvPicPr>
          <p:cNvPr id="8205" name="Picture 13" descr="Obverse of the $1 bill">
            <a:hlinkClick r:id="rId4" tooltip="Obverse of the $1 bill"/>
          </p:cNvPr>
          <p:cNvPicPr>
            <a:picLocks noChangeAspect="1" noChangeArrowheads="1"/>
          </p:cNvPicPr>
          <p:nvPr/>
        </p:nvPicPr>
        <p:blipFill>
          <a:blip r:embed="rId5"/>
          <a:srcRect/>
          <a:stretch>
            <a:fillRect/>
          </a:stretch>
        </p:blipFill>
        <p:spPr bwMode="auto">
          <a:xfrm>
            <a:off x="4724400" y="3886200"/>
            <a:ext cx="2362200" cy="984250"/>
          </a:xfrm>
          <a:prstGeom prst="rect">
            <a:avLst/>
          </a:prstGeom>
          <a:noFill/>
          <a:ln w="9525">
            <a:noFill/>
            <a:miter lim="800000"/>
            <a:headEnd/>
            <a:tailEnd/>
          </a:ln>
        </p:spPr>
      </p:pic>
      <p:pic>
        <p:nvPicPr>
          <p:cNvPr id="8206" name="Picture 14"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133600" y="3581400"/>
            <a:ext cx="1784350" cy="1663700"/>
          </a:xfrm>
          <a:prstGeom prst="rect">
            <a:avLst/>
          </a:prstGeom>
          <a:noFill/>
          <a:ln w="9525">
            <a:noFill/>
            <a:miter lim="800000"/>
            <a:headEnd/>
            <a:tailEnd/>
          </a:ln>
        </p:spPr>
      </p:pic>
      <p:sp>
        <p:nvSpPr>
          <p:cNvPr id="8213" name="Text Box 21"/>
          <p:cNvSpPr txBox="1">
            <a:spLocks noChangeArrowheads="1"/>
          </p:cNvSpPr>
          <p:nvPr/>
        </p:nvSpPr>
        <p:spPr bwMode="auto">
          <a:xfrm>
            <a:off x="4038600" y="4038600"/>
            <a:ext cx="511175" cy="762000"/>
          </a:xfrm>
          <a:prstGeom prst="rect">
            <a:avLst/>
          </a:prstGeom>
          <a:noFill/>
          <a:ln w="9525">
            <a:noFill/>
            <a:miter lim="800000"/>
            <a:headEnd/>
            <a:tailEnd/>
          </a:ln>
        </p:spPr>
        <p:txBody>
          <a:bodyPr wrap="none">
            <a:prstTxWarp prst="textNoShape">
              <a:avLst/>
            </a:prstTxWarp>
            <a:spAutoFit/>
          </a:bodyPr>
          <a:lstStyle/>
          <a:p>
            <a:r>
              <a:rPr lang="en-US" sz="4400">
                <a:solidFill>
                  <a:srgbClr val="FF3300"/>
                </a:solidFill>
              </a:rPr>
              <a:t>=</a:t>
            </a:r>
          </a:p>
        </p:txBody>
      </p:sp>
      <p:sp>
        <p:nvSpPr>
          <p:cNvPr id="19463" name="Line 17"/>
          <p:cNvSpPr>
            <a:spLocks noChangeShapeType="1"/>
          </p:cNvSpPr>
          <p:nvPr/>
        </p:nvSpPr>
        <p:spPr bwMode="auto">
          <a:xfrm flipH="1">
            <a:off x="4217988" y="4191000"/>
            <a:ext cx="152400" cy="457200"/>
          </a:xfrm>
          <a:prstGeom prst="line">
            <a:avLst/>
          </a:prstGeom>
          <a:noFill/>
          <a:ln w="28575">
            <a:noFill/>
            <a:round/>
            <a:headEnd/>
            <a:tailEnd/>
          </a:ln>
        </p:spPr>
        <p:txBody>
          <a:bodyPr>
            <a:prstTxWarp prst="textNoShape">
              <a:avLst/>
            </a:prstTxWarp>
          </a:bodyPr>
          <a:lstStyle/>
          <a:p>
            <a:endParaRPr lang="en-US"/>
          </a:p>
        </p:txBody>
      </p:sp>
      <p:sp>
        <p:nvSpPr>
          <p:cNvPr id="8211" name="Line 19"/>
          <p:cNvSpPr>
            <a:spLocks noChangeShapeType="1"/>
          </p:cNvSpPr>
          <p:nvPr/>
        </p:nvSpPr>
        <p:spPr bwMode="auto">
          <a:xfrm flipH="1">
            <a:off x="4217988" y="4191000"/>
            <a:ext cx="152400" cy="457200"/>
          </a:xfrm>
          <a:prstGeom prst="line">
            <a:avLst/>
          </a:prstGeom>
          <a:noFill/>
          <a:ln w="28575">
            <a:solidFill>
              <a:srgbClr val="FF3300"/>
            </a:solidFill>
            <a:round/>
            <a:headEnd/>
            <a:tailEnd/>
          </a:ln>
        </p:spPr>
        <p:txBody>
          <a:bodyPr>
            <a:prstTxWarp prst="textNoShape">
              <a:avLst/>
            </a:prstTxWarp>
          </a:bodyPr>
          <a:lstStyle/>
          <a:p>
            <a:endParaRPr lang="en-US"/>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2500"/>
                                  </p:stCondLst>
                                  <p:childTnLst>
                                    <p:set>
                                      <p:cBhvr>
                                        <p:cTn id="6" dur="1" fill="hold">
                                          <p:stCondLst>
                                            <p:cond delay="0"/>
                                          </p:stCondLst>
                                        </p:cTn>
                                        <p:tgtEl>
                                          <p:spTgt spid="8204">
                                            <p:txEl>
                                              <p:pRg st="0" end="0"/>
                                            </p:txEl>
                                          </p:spTgt>
                                        </p:tgtEl>
                                        <p:attrNameLst>
                                          <p:attrName>style.visibility</p:attrName>
                                        </p:attrNameLst>
                                      </p:cBhvr>
                                      <p:to>
                                        <p:strVal val="visible"/>
                                      </p:to>
                                    </p:set>
                                    <p:animEffect transition="in" filter="box(in)">
                                      <p:cBhvr>
                                        <p:cTn id="7" dur="1000"/>
                                        <p:tgtEl>
                                          <p:spTgt spid="8204">
                                            <p:txEl>
                                              <p:pRg st="0" end="0"/>
                                            </p:txEl>
                                          </p:spTgt>
                                        </p:tgtEl>
                                      </p:cBhvr>
                                    </p:animEffect>
                                  </p:childTnLst>
                                </p:cTn>
                              </p:par>
                            </p:childTnLst>
                          </p:cTn>
                        </p:par>
                        <p:par>
                          <p:cTn id="8" fill="hold">
                            <p:stCondLst>
                              <p:cond delay="3500"/>
                            </p:stCondLst>
                            <p:childTnLst>
                              <p:par>
                                <p:cTn id="9" presetID="51" presetClass="entr" presetSubtype="0" fill="hold" nodeType="afterEffect">
                                  <p:stCondLst>
                                    <p:cond delay="0"/>
                                  </p:stCondLst>
                                  <p:childTnLst>
                                    <p:set>
                                      <p:cBhvr>
                                        <p:cTn id="10" dur="1" fill="hold">
                                          <p:stCondLst>
                                            <p:cond delay="0"/>
                                          </p:stCondLst>
                                        </p:cTn>
                                        <p:tgtEl>
                                          <p:spTgt spid="8205"/>
                                        </p:tgtEl>
                                        <p:attrNameLst>
                                          <p:attrName>style.visibility</p:attrName>
                                        </p:attrNameLst>
                                      </p:cBhvr>
                                      <p:to>
                                        <p:strVal val="visible"/>
                                      </p:to>
                                    </p:set>
                                    <p:animEffect transition="in" filter="fade">
                                      <p:cBhvr>
                                        <p:cTn id="11" dur="1155" decel="100000"/>
                                        <p:tgtEl>
                                          <p:spTgt spid="8205"/>
                                        </p:tgtEl>
                                      </p:cBhvr>
                                    </p:animEffect>
                                    <p:animScale>
                                      <p:cBhvr>
                                        <p:cTn id="12" dur="1155" decel="100000"/>
                                        <p:tgtEl>
                                          <p:spTgt spid="8205"/>
                                        </p:tgtEl>
                                      </p:cBhvr>
                                      <p:from x="10000" y="10000"/>
                                      <p:to x="200000" y="450000"/>
                                    </p:animScale>
                                    <p:animScale>
                                      <p:cBhvr>
                                        <p:cTn id="13" dur="1845" accel="100000" fill="hold">
                                          <p:stCondLst>
                                            <p:cond delay="1155"/>
                                          </p:stCondLst>
                                        </p:cTn>
                                        <p:tgtEl>
                                          <p:spTgt spid="8205"/>
                                        </p:tgtEl>
                                      </p:cBhvr>
                                      <p:from x="200000" y="450000"/>
                                      <p:to x="100000" y="100000"/>
                                    </p:animScale>
                                    <p:set>
                                      <p:cBhvr>
                                        <p:cTn id="14" dur="1155" fill="hold"/>
                                        <p:tgtEl>
                                          <p:spTgt spid="8205"/>
                                        </p:tgtEl>
                                        <p:attrNameLst>
                                          <p:attrName>ppt_x</p:attrName>
                                        </p:attrNameLst>
                                      </p:cBhvr>
                                      <p:to>
                                        <p:strVal val="(0.5)"/>
                                      </p:to>
                                    </p:set>
                                    <p:anim from="(0.5)" to="(#ppt_x)" calcmode="lin" valueType="num">
                                      <p:cBhvr>
                                        <p:cTn id="15" dur="1845" accel="100000" fill="hold">
                                          <p:stCondLst>
                                            <p:cond delay="1155"/>
                                          </p:stCondLst>
                                        </p:cTn>
                                        <p:tgtEl>
                                          <p:spTgt spid="8205"/>
                                        </p:tgtEl>
                                        <p:attrNameLst>
                                          <p:attrName>ppt_x</p:attrName>
                                        </p:attrNameLst>
                                      </p:cBhvr>
                                    </p:anim>
                                    <p:set>
                                      <p:cBhvr>
                                        <p:cTn id="16" dur="1155" fill="hold"/>
                                        <p:tgtEl>
                                          <p:spTgt spid="8205"/>
                                        </p:tgtEl>
                                        <p:attrNameLst>
                                          <p:attrName>ppt_y</p:attrName>
                                        </p:attrNameLst>
                                      </p:cBhvr>
                                      <p:to>
                                        <p:strVal val="(#ppt_y+0.4)"/>
                                      </p:to>
                                    </p:set>
                                    <p:anim from="(#ppt_y+0.4)" to="(#ppt_y)" calcmode="lin" valueType="num">
                                      <p:cBhvr>
                                        <p:cTn id="17" dur="1845" accel="100000" fill="hold">
                                          <p:stCondLst>
                                            <p:cond delay="1155"/>
                                          </p:stCondLst>
                                        </p:cTn>
                                        <p:tgtEl>
                                          <p:spTgt spid="8205"/>
                                        </p:tgtEl>
                                        <p:attrNameLst>
                                          <p:attrName>ppt_y</p:attrName>
                                        </p:attrNameLst>
                                      </p:cBhvr>
                                    </p:anim>
                                  </p:childTnLst>
                                </p:cTn>
                              </p:par>
                            </p:childTnLst>
                          </p:cTn>
                        </p:par>
                        <p:par>
                          <p:cTn id="18" fill="hold">
                            <p:stCondLst>
                              <p:cond delay="6500"/>
                            </p:stCondLst>
                            <p:childTnLst>
                              <p:par>
                                <p:cTn id="19" presetID="35" presetClass="entr" presetSubtype="0" fill="hold" nodeType="afterEffect">
                                  <p:stCondLst>
                                    <p:cond delay="0"/>
                                  </p:stCondLst>
                                  <p:childTnLst>
                                    <p:set>
                                      <p:cBhvr>
                                        <p:cTn id="20" dur="1" fill="hold">
                                          <p:stCondLst>
                                            <p:cond delay="0"/>
                                          </p:stCondLst>
                                        </p:cTn>
                                        <p:tgtEl>
                                          <p:spTgt spid="8206"/>
                                        </p:tgtEl>
                                        <p:attrNameLst>
                                          <p:attrName>style.visibility</p:attrName>
                                        </p:attrNameLst>
                                      </p:cBhvr>
                                      <p:to>
                                        <p:strVal val="visible"/>
                                      </p:to>
                                    </p:set>
                                    <p:animEffect transition="in" filter="fade">
                                      <p:cBhvr>
                                        <p:cTn id="21" dur="2000"/>
                                        <p:tgtEl>
                                          <p:spTgt spid="8206"/>
                                        </p:tgtEl>
                                      </p:cBhvr>
                                    </p:animEffect>
                                    <p:anim calcmode="lin" valueType="num">
                                      <p:cBhvr>
                                        <p:cTn id="22" dur="2000" fill="hold"/>
                                        <p:tgtEl>
                                          <p:spTgt spid="8206"/>
                                        </p:tgtEl>
                                        <p:attrNameLst>
                                          <p:attrName>style.rotation</p:attrName>
                                        </p:attrNameLst>
                                      </p:cBhvr>
                                      <p:tavLst>
                                        <p:tav tm="0">
                                          <p:val>
                                            <p:fltVal val="720"/>
                                          </p:val>
                                        </p:tav>
                                        <p:tav tm="100000">
                                          <p:val>
                                            <p:fltVal val="0"/>
                                          </p:val>
                                        </p:tav>
                                      </p:tavLst>
                                    </p:anim>
                                    <p:anim calcmode="lin" valueType="num">
                                      <p:cBhvr>
                                        <p:cTn id="23" dur="2000" fill="hold"/>
                                        <p:tgtEl>
                                          <p:spTgt spid="8206"/>
                                        </p:tgtEl>
                                        <p:attrNameLst>
                                          <p:attrName>ppt_h</p:attrName>
                                        </p:attrNameLst>
                                      </p:cBhvr>
                                      <p:tavLst>
                                        <p:tav tm="0">
                                          <p:val>
                                            <p:fltVal val="0"/>
                                          </p:val>
                                        </p:tav>
                                        <p:tav tm="100000">
                                          <p:val>
                                            <p:strVal val="#ppt_h"/>
                                          </p:val>
                                        </p:tav>
                                      </p:tavLst>
                                    </p:anim>
                                    <p:anim calcmode="lin" valueType="num">
                                      <p:cBhvr>
                                        <p:cTn id="24" dur="2000" fill="hold"/>
                                        <p:tgtEl>
                                          <p:spTgt spid="8206"/>
                                        </p:tgtEl>
                                        <p:attrNameLst>
                                          <p:attrName>ppt_w</p:attrName>
                                        </p:attrNameLst>
                                      </p:cBhvr>
                                      <p:tavLst>
                                        <p:tav tm="0">
                                          <p:val>
                                            <p:fltVal val="0"/>
                                          </p:val>
                                        </p:tav>
                                        <p:tav tm="100000">
                                          <p:val>
                                            <p:strVal val="#ppt_w"/>
                                          </p:val>
                                        </p:tav>
                                      </p:tavLst>
                                    </p:anim>
                                  </p:childTnLst>
                                </p:cTn>
                              </p:par>
                            </p:childTnLst>
                          </p:cTn>
                        </p:par>
                        <p:par>
                          <p:cTn id="25" fill="hold">
                            <p:stCondLst>
                              <p:cond delay="8500"/>
                            </p:stCondLst>
                            <p:childTnLst>
                              <p:par>
                                <p:cTn id="26" presetID="26" presetClass="entr" presetSubtype="0" fill="hold" nodeType="afterEffect">
                                  <p:stCondLst>
                                    <p:cond delay="0"/>
                                  </p:stCondLst>
                                  <p:childTnLst>
                                    <p:set>
                                      <p:cBhvr>
                                        <p:cTn id="27" dur="1" fill="hold">
                                          <p:stCondLst>
                                            <p:cond delay="0"/>
                                          </p:stCondLst>
                                        </p:cTn>
                                        <p:tgtEl>
                                          <p:spTgt spid="8213">
                                            <p:txEl>
                                              <p:pRg st="0" end="0"/>
                                            </p:txEl>
                                          </p:spTgt>
                                        </p:tgtEl>
                                        <p:attrNameLst>
                                          <p:attrName>style.visibility</p:attrName>
                                        </p:attrNameLst>
                                      </p:cBhvr>
                                      <p:to>
                                        <p:strVal val="visible"/>
                                      </p:to>
                                    </p:set>
                                    <p:animEffect transition="in" filter="wipe(down)">
                                      <p:cBhvr>
                                        <p:cTn id="28" dur="580">
                                          <p:stCondLst>
                                            <p:cond delay="0"/>
                                          </p:stCondLst>
                                        </p:cTn>
                                        <p:tgtEl>
                                          <p:spTgt spid="8213">
                                            <p:txEl>
                                              <p:pRg st="0" end="0"/>
                                            </p:txEl>
                                          </p:spTgt>
                                        </p:tgtEl>
                                      </p:cBhvr>
                                    </p:animEffect>
                                    <p:anim calcmode="lin" valueType="num">
                                      <p:cBhvr>
                                        <p:cTn id="29" dur="1822" tmFilter="0,0; 0.14,0.36; 0.43,0.73; 0.71,0.91; 1.0,1.0">
                                          <p:stCondLst>
                                            <p:cond delay="0"/>
                                          </p:stCondLst>
                                        </p:cTn>
                                        <p:tgtEl>
                                          <p:spTgt spid="8213">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213">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213">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213">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213">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8213">
                                            <p:txEl>
                                              <p:pRg st="0" end="0"/>
                                            </p:txEl>
                                          </p:spTgt>
                                        </p:tgtEl>
                                      </p:cBhvr>
                                      <p:to x="100000" y="60000"/>
                                    </p:animScale>
                                    <p:animScale>
                                      <p:cBhvr>
                                        <p:cTn id="35" dur="166" decel="50000">
                                          <p:stCondLst>
                                            <p:cond delay="676"/>
                                          </p:stCondLst>
                                        </p:cTn>
                                        <p:tgtEl>
                                          <p:spTgt spid="8213">
                                            <p:txEl>
                                              <p:pRg st="0" end="0"/>
                                            </p:txEl>
                                          </p:spTgt>
                                        </p:tgtEl>
                                      </p:cBhvr>
                                      <p:to x="100000" y="100000"/>
                                    </p:animScale>
                                    <p:animScale>
                                      <p:cBhvr>
                                        <p:cTn id="36" dur="26">
                                          <p:stCondLst>
                                            <p:cond delay="1312"/>
                                          </p:stCondLst>
                                        </p:cTn>
                                        <p:tgtEl>
                                          <p:spTgt spid="8213">
                                            <p:txEl>
                                              <p:pRg st="0" end="0"/>
                                            </p:txEl>
                                          </p:spTgt>
                                        </p:tgtEl>
                                      </p:cBhvr>
                                      <p:to x="100000" y="80000"/>
                                    </p:animScale>
                                    <p:animScale>
                                      <p:cBhvr>
                                        <p:cTn id="37" dur="166" decel="50000">
                                          <p:stCondLst>
                                            <p:cond delay="1338"/>
                                          </p:stCondLst>
                                        </p:cTn>
                                        <p:tgtEl>
                                          <p:spTgt spid="8213">
                                            <p:txEl>
                                              <p:pRg st="0" end="0"/>
                                            </p:txEl>
                                          </p:spTgt>
                                        </p:tgtEl>
                                      </p:cBhvr>
                                      <p:to x="100000" y="100000"/>
                                    </p:animScale>
                                    <p:animScale>
                                      <p:cBhvr>
                                        <p:cTn id="38" dur="26">
                                          <p:stCondLst>
                                            <p:cond delay="1642"/>
                                          </p:stCondLst>
                                        </p:cTn>
                                        <p:tgtEl>
                                          <p:spTgt spid="8213">
                                            <p:txEl>
                                              <p:pRg st="0" end="0"/>
                                            </p:txEl>
                                          </p:spTgt>
                                        </p:tgtEl>
                                      </p:cBhvr>
                                      <p:to x="100000" y="90000"/>
                                    </p:animScale>
                                    <p:animScale>
                                      <p:cBhvr>
                                        <p:cTn id="39" dur="166" decel="50000">
                                          <p:stCondLst>
                                            <p:cond delay="1668"/>
                                          </p:stCondLst>
                                        </p:cTn>
                                        <p:tgtEl>
                                          <p:spTgt spid="8213">
                                            <p:txEl>
                                              <p:pRg st="0" end="0"/>
                                            </p:txEl>
                                          </p:spTgt>
                                        </p:tgtEl>
                                      </p:cBhvr>
                                      <p:to x="100000" y="100000"/>
                                    </p:animScale>
                                    <p:animScale>
                                      <p:cBhvr>
                                        <p:cTn id="40" dur="26">
                                          <p:stCondLst>
                                            <p:cond delay="1808"/>
                                          </p:stCondLst>
                                        </p:cTn>
                                        <p:tgtEl>
                                          <p:spTgt spid="8213">
                                            <p:txEl>
                                              <p:pRg st="0" end="0"/>
                                            </p:txEl>
                                          </p:spTgt>
                                        </p:tgtEl>
                                      </p:cBhvr>
                                      <p:to x="100000" y="95000"/>
                                    </p:animScale>
                                    <p:animScale>
                                      <p:cBhvr>
                                        <p:cTn id="41" dur="166" decel="50000">
                                          <p:stCondLst>
                                            <p:cond delay="1834"/>
                                          </p:stCondLst>
                                        </p:cTn>
                                        <p:tgtEl>
                                          <p:spTgt spid="8213">
                                            <p:txEl>
                                              <p:pRg st="0" end="0"/>
                                            </p:txEl>
                                          </p:spTgt>
                                        </p:tgtEl>
                                      </p:cBhvr>
                                      <p:to x="100000" y="100000"/>
                                    </p:animScale>
                                  </p:childTnLst>
                                </p:cTn>
                              </p:par>
                            </p:childTnLst>
                          </p:cTn>
                        </p:par>
                        <p:par>
                          <p:cTn id="42" fill="hold">
                            <p:stCondLst>
                              <p:cond delay="10500"/>
                            </p:stCondLst>
                            <p:childTnLst>
                              <p:par>
                                <p:cTn id="43" presetID="26" presetClass="entr" presetSubtype="0" fill="hold" grpId="0" nodeType="afterEffect">
                                  <p:stCondLst>
                                    <p:cond delay="0"/>
                                  </p:stCondLst>
                                  <p:childTnLst>
                                    <p:set>
                                      <p:cBhvr>
                                        <p:cTn id="44" dur="1" fill="hold">
                                          <p:stCondLst>
                                            <p:cond delay="0"/>
                                          </p:stCondLst>
                                        </p:cTn>
                                        <p:tgtEl>
                                          <p:spTgt spid="8211"/>
                                        </p:tgtEl>
                                        <p:attrNameLst>
                                          <p:attrName>style.visibility</p:attrName>
                                        </p:attrNameLst>
                                      </p:cBhvr>
                                      <p:to>
                                        <p:strVal val="visible"/>
                                      </p:to>
                                    </p:set>
                                    <p:animEffect transition="in" filter="wipe(down)">
                                      <p:cBhvr>
                                        <p:cTn id="45" dur="580">
                                          <p:stCondLst>
                                            <p:cond delay="0"/>
                                          </p:stCondLst>
                                        </p:cTn>
                                        <p:tgtEl>
                                          <p:spTgt spid="8211"/>
                                        </p:tgtEl>
                                      </p:cBhvr>
                                    </p:animEffect>
                                    <p:anim calcmode="lin" valueType="num">
                                      <p:cBhvr>
                                        <p:cTn id="46" dur="1822" tmFilter="0,0; 0.14,0.36; 0.43,0.73; 0.71,0.91; 1.0,1.0">
                                          <p:stCondLst>
                                            <p:cond delay="0"/>
                                          </p:stCondLst>
                                        </p:cTn>
                                        <p:tgtEl>
                                          <p:spTgt spid="82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2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2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2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211"/>
                                        </p:tgtEl>
                                        <p:attrNameLst>
                                          <p:attrName>ppt_y</p:attrName>
                                        </p:attrNameLst>
                                      </p:cBhvr>
                                      <p:tavLst>
                                        <p:tav tm="0" fmla="#ppt_y-sin(pi*$)/81">
                                          <p:val>
                                            <p:fltVal val="0"/>
                                          </p:val>
                                        </p:tav>
                                        <p:tav tm="100000">
                                          <p:val>
                                            <p:fltVal val="1"/>
                                          </p:val>
                                        </p:tav>
                                      </p:tavLst>
                                    </p:anim>
                                    <p:animScale>
                                      <p:cBhvr>
                                        <p:cTn id="51" dur="26">
                                          <p:stCondLst>
                                            <p:cond delay="650"/>
                                          </p:stCondLst>
                                        </p:cTn>
                                        <p:tgtEl>
                                          <p:spTgt spid="8211"/>
                                        </p:tgtEl>
                                      </p:cBhvr>
                                      <p:to x="100000" y="60000"/>
                                    </p:animScale>
                                    <p:animScale>
                                      <p:cBhvr>
                                        <p:cTn id="52" dur="166" decel="50000">
                                          <p:stCondLst>
                                            <p:cond delay="676"/>
                                          </p:stCondLst>
                                        </p:cTn>
                                        <p:tgtEl>
                                          <p:spTgt spid="8211"/>
                                        </p:tgtEl>
                                      </p:cBhvr>
                                      <p:to x="100000" y="100000"/>
                                    </p:animScale>
                                    <p:animScale>
                                      <p:cBhvr>
                                        <p:cTn id="53" dur="26">
                                          <p:stCondLst>
                                            <p:cond delay="1312"/>
                                          </p:stCondLst>
                                        </p:cTn>
                                        <p:tgtEl>
                                          <p:spTgt spid="8211"/>
                                        </p:tgtEl>
                                      </p:cBhvr>
                                      <p:to x="100000" y="80000"/>
                                    </p:animScale>
                                    <p:animScale>
                                      <p:cBhvr>
                                        <p:cTn id="54" dur="166" decel="50000">
                                          <p:stCondLst>
                                            <p:cond delay="1338"/>
                                          </p:stCondLst>
                                        </p:cTn>
                                        <p:tgtEl>
                                          <p:spTgt spid="8211"/>
                                        </p:tgtEl>
                                      </p:cBhvr>
                                      <p:to x="100000" y="100000"/>
                                    </p:animScale>
                                    <p:animScale>
                                      <p:cBhvr>
                                        <p:cTn id="55" dur="26">
                                          <p:stCondLst>
                                            <p:cond delay="1642"/>
                                          </p:stCondLst>
                                        </p:cTn>
                                        <p:tgtEl>
                                          <p:spTgt spid="8211"/>
                                        </p:tgtEl>
                                      </p:cBhvr>
                                      <p:to x="100000" y="90000"/>
                                    </p:animScale>
                                    <p:animScale>
                                      <p:cBhvr>
                                        <p:cTn id="56" dur="166" decel="50000">
                                          <p:stCondLst>
                                            <p:cond delay="1668"/>
                                          </p:stCondLst>
                                        </p:cTn>
                                        <p:tgtEl>
                                          <p:spTgt spid="8211"/>
                                        </p:tgtEl>
                                      </p:cBhvr>
                                      <p:to x="100000" y="100000"/>
                                    </p:animScale>
                                    <p:animScale>
                                      <p:cBhvr>
                                        <p:cTn id="57" dur="26">
                                          <p:stCondLst>
                                            <p:cond delay="1808"/>
                                          </p:stCondLst>
                                        </p:cTn>
                                        <p:tgtEl>
                                          <p:spTgt spid="8211"/>
                                        </p:tgtEl>
                                      </p:cBhvr>
                                      <p:to x="100000" y="95000"/>
                                    </p:animScale>
                                    <p:animScale>
                                      <p:cBhvr>
                                        <p:cTn id="58" dur="166" decel="50000">
                                          <p:stCondLst>
                                            <p:cond delay="1834"/>
                                          </p:stCondLst>
                                        </p:cTn>
                                        <p:tgtEl>
                                          <p:spTgt spid="82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uild="p"/>
      <p:bldP spid="8211"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smtClean="0">
                <a:ea typeface="ＭＳ Ｐゴシック" charset="-128"/>
                <a:cs typeface="ＭＳ Ｐゴシック" charset="-128"/>
              </a:rPr>
              <a:t>Does the Constitutional Dollar standard exist today?</a:t>
            </a:r>
          </a:p>
        </p:txBody>
      </p:sp>
      <p:sp>
        <p:nvSpPr>
          <p:cNvPr id="3" name="Content Placeholder 2"/>
          <p:cNvSpPr>
            <a:spLocks noGrp="1"/>
          </p:cNvSpPr>
          <p:nvPr>
            <p:ph sz="half" idx="1"/>
          </p:nvPr>
        </p:nvSpPr>
        <p:spPr>
          <a:xfrm>
            <a:off x="457200" y="1600200"/>
            <a:ext cx="4038600" cy="1600200"/>
          </a:xfrm>
        </p:spPr>
        <p:txBody>
          <a:bodyPr/>
          <a:lstStyle/>
          <a:p>
            <a:r>
              <a:rPr lang="en-US" sz="2000" smtClean="0">
                <a:ea typeface="ＭＳ Ｐゴシック" charset="-128"/>
                <a:cs typeface="ＭＳ Ｐゴシック" charset="-128"/>
              </a:rPr>
              <a:t>Yes! </a:t>
            </a:r>
            <a:r>
              <a:rPr lang="en-US" sz="1800" smtClean="0">
                <a:ea typeface="ＭＳ Ｐゴシック" charset="-128"/>
                <a:cs typeface="ＭＳ Ｐゴシック" charset="-128"/>
              </a:rPr>
              <a:t>How do we know?</a:t>
            </a:r>
            <a:endParaRPr lang="en-US" sz="2000" smtClean="0">
              <a:ea typeface="ＭＳ Ｐゴシック" charset="-128"/>
              <a:cs typeface="ＭＳ Ｐゴシック" charset="-128"/>
            </a:endParaRPr>
          </a:p>
          <a:p>
            <a:r>
              <a:rPr lang="en-US" sz="2000" smtClean="0">
                <a:ea typeface="ＭＳ Ｐゴシック" charset="-128"/>
                <a:cs typeface="ＭＳ Ｐゴシック" charset="-128"/>
              </a:rPr>
              <a:t>The number </a:t>
            </a:r>
            <a:r>
              <a:rPr lang="en-US" sz="2000" smtClean="0">
                <a:ea typeface="Times New Roman" charset="0"/>
                <a:cs typeface="Times New Roman" charset="0"/>
              </a:rPr>
              <a:t>$1.292929292.</a:t>
            </a:r>
            <a:br>
              <a:rPr lang="en-US" sz="2000" smtClean="0">
                <a:ea typeface="Times New Roman" charset="0"/>
                <a:cs typeface="Times New Roman" charset="0"/>
              </a:rPr>
            </a:br>
            <a:r>
              <a:rPr lang="en-US" sz="2000" smtClean="0">
                <a:ea typeface="Times New Roman" charset="0"/>
                <a:cs typeface="Times New Roman" charset="0"/>
              </a:rPr>
              <a:t>It is derived from the constitutional dollar unit. </a:t>
            </a:r>
          </a:p>
          <a:p>
            <a:endParaRPr lang="en-US" sz="2000" smtClean="0">
              <a:ea typeface="ＭＳ Ｐゴシック" charset="-128"/>
              <a:cs typeface="ＭＳ Ｐゴシック" charset="-128"/>
            </a:endParaRPr>
          </a:p>
        </p:txBody>
      </p:sp>
      <p:sp>
        <p:nvSpPr>
          <p:cNvPr id="4" name="Content Placeholder 3"/>
          <p:cNvSpPr>
            <a:spLocks noGrp="1"/>
          </p:cNvSpPr>
          <p:nvPr>
            <p:ph sz="half" idx="2"/>
          </p:nvPr>
        </p:nvSpPr>
        <p:spPr>
          <a:xfrm>
            <a:off x="4648200" y="1600200"/>
            <a:ext cx="4038600" cy="1828800"/>
          </a:xfrm>
        </p:spPr>
        <p:txBody>
          <a:bodyPr/>
          <a:lstStyle/>
          <a:p>
            <a:pPr marL="0" indent="0">
              <a:buFontTx/>
              <a:buNone/>
            </a:pPr>
            <a:r>
              <a:rPr lang="en-US" sz="1800" u="sng" dirty="0" smtClean="0">
                <a:latin typeface="Times New Roman" charset="0"/>
                <a:ea typeface="Times New Roman" charset="0"/>
                <a:cs typeface="Times New Roman" charset="0"/>
              </a:rPr>
              <a:t>Title 31 U.S.C. §5116(b)(2)</a:t>
            </a:r>
            <a:r>
              <a:rPr lang="en-US" sz="1800" dirty="0" smtClean="0">
                <a:latin typeface="Times New Roman" charset="0"/>
                <a:ea typeface="Times New Roman" charset="0"/>
                <a:cs typeface="Times New Roman" charset="0"/>
              </a:rPr>
              <a:t>: </a:t>
            </a:r>
            <a:br>
              <a:rPr lang="en-US" sz="1800" dirty="0" smtClean="0">
                <a:latin typeface="Times New Roman" charset="0"/>
                <a:ea typeface="Times New Roman" charset="0"/>
                <a:cs typeface="Times New Roman" charset="0"/>
              </a:rPr>
            </a:br>
            <a:r>
              <a:rPr lang="en-US" sz="1800" dirty="0" smtClean="0">
                <a:latin typeface="Times New Roman" charset="0"/>
                <a:ea typeface="Times New Roman" charset="0"/>
                <a:cs typeface="Times New Roman" charset="0"/>
              </a:rPr>
              <a:t>The Secretary shall sell silver under conditions the Secretary considers appropriate for at least $1.292929292 a fine troy ounce. </a:t>
            </a:r>
            <a:endParaRPr lang="en-US" sz="800" dirty="0" smtClean="0">
              <a:latin typeface="Times New Roman" charset="0"/>
              <a:ea typeface="Times New Roman" charset="0"/>
              <a:cs typeface="Times New Roman" charset="0"/>
            </a:endParaRPr>
          </a:p>
        </p:txBody>
      </p:sp>
      <p:sp>
        <p:nvSpPr>
          <p:cNvPr id="13" name="Rectangle 12"/>
          <p:cNvSpPr>
            <a:spLocks noChangeArrowheads="1"/>
          </p:cNvSpPr>
          <p:nvPr/>
        </p:nvSpPr>
        <p:spPr bwMode="auto">
          <a:xfrm>
            <a:off x="609600" y="5353050"/>
            <a:ext cx="8077200" cy="1200150"/>
          </a:xfrm>
          <a:prstGeom prst="rect">
            <a:avLst/>
          </a:prstGeom>
          <a:noFill/>
          <a:ln w="9525">
            <a:noFill/>
            <a:miter lim="800000"/>
            <a:headEnd/>
            <a:tailEnd/>
          </a:ln>
        </p:spPr>
        <p:txBody>
          <a:bodyPr>
            <a:prstTxWarp prst="textNoShape">
              <a:avLst/>
            </a:prstTxWarp>
            <a:spAutoFit/>
          </a:bodyPr>
          <a:lstStyle/>
          <a:p>
            <a:r>
              <a:rPr lang="en-US">
                <a:latin typeface="Times New Roman" charset="0"/>
                <a:ea typeface="Times New Roman" charset="0"/>
                <a:cs typeface="Times New Roman" charset="0"/>
              </a:rPr>
              <a:t>SHORT TITLE OF 2002 AMENDMENT Pub. L. 107-201, Sec. 1, July 23, 2002, 116 Stat. 736, provided that: "This Act [amending section 5116 of this title and enacting provisions set out as notes under sections 5112 and 5116 of this title] may be cited as the 'Support of American Eagle Silver Bullion Program Act'."</a:t>
            </a:r>
          </a:p>
        </p:txBody>
      </p:sp>
      <p:graphicFrame>
        <p:nvGraphicFramePr>
          <p:cNvPr id="103435" name="Object 2"/>
          <p:cNvGraphicFramePr>
            <a:graphicFrameLocks noChangeAspect="1"/>
          </p:cNvGraphicFramePr>
          <p:nvPr/>
        </p:nvGraphicFramePr>
        <p:xfrm>
          <a:off x="1828800" y="3175000"/>
          <a:ext cx="5486400" cy="1930400"/>
        </p:xfrm>
        <a:graphic>
          <a:graphicData uri="http://schemas.openxmlformats.org/presentationml/2006/ole">
            <p:oleObj spid="_x0000_s34818" name="Document" r:id="rId4" imgW="5486400" imgH="1930400" progId="Word.Document.12">
              <p:link updateAutomatic="1"/>
            </p:oleObj>
          </a:graphicData>
        </a:graphic>
      </p:graphicFrame>
      <p:cxnSp>
        <p:nvCxnSpPr>
          <p:cNvPr id="17" name="Straight Arrow Connector 16"/>
          <p:cNvCxnSpPr/>
          <p:nvPr/>
        </p:nvCxnSpPr>
        <p:spPr>
          <a:xfrm>
            <a:off x="4038600" y="2209800"/>
            <a:ext cx="2819400" cy="381000"/>
          </a:xfrm>
          <a:prstGeom prst="straightConnector1">
            <a:avLst/>
          </a:prstGeom>
          <a:ln>
            <a:solidFill>
              <a:srgbClr val="FF33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03435"/>
                                        </p:tgtEl>
                                        <p:attrNameLst>
                                          <p:attrName>style.visibility</p:attrName>
                                        </p:attrNameLst>
                                      </p:cBhvr>
                                      <p:to>
                                        <p:strVal val="visible"/>
                                      </p:to>
                                    </p:set>
                                    <p:animEffect transition="in" filter="fade">
                                      <p:cBhvr>
                                        <p:cTn id="24" dur="1000"/>
                                        <p:tgtEl>
                                          <p:spTgt spid="103435"/>
                                        </p:tgtEl>
                                      </p:cBhvr>
                                    </p:animEffect>
                                    <p:anim calcmode="lin" valueType="num">
                                      <p:cBhvr>
                                        <p:cTn id="25" dur="1000" fill="hold"/>
                                        <p:tgtEl>
                                          <p:spTgt spid="103435"/>
                                        </p:tgtEl>
                                        <p:attrNameLst>
                                          <p:attrName>ppt_x</p:attrName>
                                        </p:attrNameLst>
                                      </p:cBhvr>
                                      <p:tavLst>
                                        <p:tav tm="0">
                                          <p:val>
                                            <p:strVal val="#ppt_x"/>
                                          </p:val>
                                        </p:tav>
                                        <p:tav tm="100000">
                                          <p:val>
                                            <p:strVal val="#ppt_x"/>
                                          </p:val>
                                        </p:tav>
                                      </p:tavLst>
                                    </p:anim>
                                    <p:anim calcmode="lin" valueType="num">
                                      <p:cBhvr>
                                        <p:cTn id="26" dur="900" decel="100000" fill="hold"/>
                                        <p:tgtEl>
                                          <p:spTgt spid="10343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03435"/>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3"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US" sz="4000">
                <a:ea typeface="ＭＳ Ｐゴシック" charset="-128"/>
                <a:cs typeface="ＭＳ Ｐゴシック" charset="-128"/>
              </a:rPr>
              <a:t>The Dollar (Silver) coin guarantees citizens a fixed measure of value </a:t>
            </a:r>
          </a:p>
        </p:txBody>
      </p:sp>
      <p:pic>
        <p:nvPicPr>
          <p:cNvPr id="35843" name="Picture 5"/>
          <p:cNvPicPr>
            <a:picLocks noGrp="1" noChangeAspect="1" noChangeArrowheads="1"/>
          </p:cNvPicPr>
          <p:nvPr>
            <p:ph sz="half" idx="1"/>
          </p:nvPr>
        </p:nvPicPr>
        <p:blipFill>
          <a:blip r:embed="rId3"/>
          <a:srcRect/>
          <a:stretch>
            <a:fillRect/>
          </a:stretch>
        </p:blipFill>
        <p:spPr>
          <a:xfrm>
            <a:off x="381000" y="1600200"/>
            <a:ext cx="3200400" cy="4525963"/>
          </a:xfrm>
          <a:ln cap="flat">
            <a:solidFill>
              <a:schemeClr val="tx1"/>
            </a:solidFill>
          </a:ln>
        </p:spPr>
      </p:pic>
      <p:sp>
        <p:nvSpPr>
          <p:cNvPr id="35844" name="Rectangle 6"/>
          <p:cNvSpPr>
            <a:spLocks noGrp="1" noChangeArrowheads="1"/>
          </p:cNvSpPr>
          <p:nvPr>
            <p:ph type="body" sz="half" idx="2"/>
          </p:nvPr>
        </p:nvSpPr>
        <p:spPr>
          <a:xfrm>
            <a:off x="4800600" y="1600200"/>
            <a:ext cx="3886200" cy="4724400"/>
          </a:xfrm>
        </p:spPr>
        <p:txBody>
          <a:bodyPr/>
          <a:lstStyle/>
          <a:p>
            <a:pPr marL="0" indent="0" eaLnBrk="1" hangingPunct="1">
              <a:lnSpc>
                <a:spcPct val="80000"/>
              </a:lnSpc>
              <a:buFontTx/>
              <a:buNone/>
            </a:pPr>
            <a:r>
              <a:rPr lang="en-US" sz="2000">
                <a:ea typeface="ＭＳ Ｐゴシック" charset="-128"/>
                <a:cs typeface="ＭＳ Ｐゴシック" charset="-128"/>
              </a:rPr>
              <a:t>The constitutional Dollar – a minted Coin containing 371 ¼ grains of silver – guarantees value:</a:t>
            </a:r>
          </a:p>
          <a:p>
            <a:pPr marL="122238" lvl="1" indent="-7938" eaLnBrk="1" hangingPunct="1">
              <a:lnSpc>
                <a:spcPct val="80000"/>
              </a:lnSpc>
              <a:buFontTx/>
              <a:buNone/>
            </a:pPr>
            <a:r>
              <a:rPr lang="en-US" sz="1800"/>
              <a:t>“It is significant that this power of coining money is mentioned in the same sentence in the Constitution as the power to "fix the standards of weights and measures,“ </a:t>
            </a:r>
            <a:r>
              <a:rPr lang="en-US" sz="1800" b="1">
                <a:solidFill>
                  <a:srgbClr val="FF3300"/>
                </a:solidFill>
              </a:rPr>
              <a:t>for the framers regarded money as a weight of metal and a measure of value</a:t>
            </a:r>
            <a:r>
              <a:rPr lang="en-US" sz="1800"/>
              <a:t>. Roger Sherman, a delegate to the Constitutional Convention, wrote that “</a:t>
            </a:r>
            <a:r>
              <a:rPr lang="en-US" sz="1800" b="1">
                <a:solidFill>
                  <a:srgbClr val="FF3300"/>
                </a:solidFill>
              </a:rPr>
              <a:t>If what is used as a medium of exchange is fluctuating in its value, it is no better than unjust weights and measures…which are condemned by the Laws of God and man</a:t>
            </a:r>
            <a:r>
              <a:rPr lang="en-US" sz="1800"/>
              <a:t> …".</a:t>
            </a:r>
          </a:p>
        </p:txBody>
      </p:sp>
      <p:sp>
        <p:nvSpPr>
          <p:cNvPr id="35845" name="Rectangle 10"/>
          <p:cNvSpPr>
            <a:spLocks noChangeArrowheads="1"/>
          </p:cNvSpPr>
          <p:nvPr/>
        </p:nvSpPr>
        <p:spPr bwMode="auto">
          <a:xfrm>
            <a:off x="3352800" y="6248400"/>
            <a:ext cx="1905000" cy="396875"/>
          </a:xfrm>
          <a:prstGeom prst="rect">
            <a:avLst/>
          </a:prstGeom>
          <a:noFill/>
          <a:ln w="9525">
            <a:noFill/>
            <a:miter lim="800000"/>
            <a:headEnd/>
            <a:tailEnd/>
          </a:ln>
        </p:spPr>
        <p:txBody>
          <a:bodyPr>
            <a:prstTxWarp prst="textNoShape">
              <a:avLst/>
            </a:prstTxWarp>
            <a:spAutoFit/>
          </a:bodyPr>
          <a:lstStyle/>
          <a:p>
            <a:pPr algn="ctr"/>
            <a:r>
              <a:rPr lang="en-US" sz="1000" b="1">
                <a:solidFill>
                  <a:srgbClr val="0000FF"/>
                </a:solidFill>
              </a:rPr>
              <a:t>1794 Silver Dollar America's First Silver Dollar Struck</a:t>
            </a:r>
          </a:p>
        </p:txBody>
      </p:sp>
      <p:pic>
        <p:nvPicPr>
          <p:cNvPr id="35846" name="Picture 12" descr="1794_obv"/>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57600" y="2819400"/>
            <a:ext cx="1316038" cy="1273175"/>
          </a:xfrm>
          <a:prstGeom prst="rect">
            <a:avLst/>
          </a:prstGeom>
          <a:noFill/>
          <a:ln w="9525">
            <a:noFill/>
            <a:miter lim="800000"/>
            <a:headEnd/>
            <a:tailEnd/>
          </a:ln>
        </p:spPr>
      </p:pic>
      <p:pic>
        <p:nvPicPr>
          <p:cNvPr id="9" name="Picture 13" descr="1794_re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57600" y="4572000"/>
            <a:ext cx="1298575" cy="1236663"/>
          </a:xfrm>
          <a:prstGeom prst="rect">
            <a:avLst/>
          </a:prstGeom>
          <a:noFill/>
          <a:ln w="9525">
            <a:noFill/>
            <a:miter lim="800000"/>
            <a:headEnd/>
            <a:tailEnd/>
          </a:ln>
          <a:effectLst>
            <a:outerShdw blurRad="63500" dist="53882" dir="2700000" algn="ctr" rotWithShape="0">
              <a:schemeClr val="tx1">
                <a:alpha val="50000"/>
              </a:schemeClr>
            </a:outerShdw>
          </a:effectLst>
        </p:spPr>
      </p:pic>
      <p:sp>
        <p:nvSpPr>
          <p:cNvPr id="10" name="Rectangle 9"/>
          <p:cNvSpPr>
            <a:spLocks noChangeArrowheads="1"/>
          </p:cNvSpPr>
          <p:nvPr/>
        </p:nvSpPr>
        <p:spPr bwMode="auto">
          <a:xfrm>
            <a:off x="304800" y="4191000"/>
            <a:ext cx="3276600" cy="1508125"/>
          </a:xfrm>
          <a:prstGeom prst="rect">
            <a:avLst/>
          </a:prstGeom>
          <a:solidFill>
            <a:srgbClr val="FF0000"/>
          </a:solidFill>
          <a:ln w="9525">
            <a:noFill/>
            <a:miter lim="800000"/>
            <a:headEnd/>
            <a:tailEnd/>
          </a:ln>
        </p:spPr>
        <p:txBody>
          <a:bodyPr>
            <a:prstTxWarp prst="textNoShape">
              <a:avLst/>
            </a:prstTxWarp>
            <a:spAutoFit/>
          </a:bodyPr>
          <a:lstStyle/>
          <a:p>
            <a:r>
              <a:rPr lang="en-US" sz="2000" u="sng" dirty="0" err="1">
                <a:solidFill>
                  <a:srgbClr val="FFFF00"/>
                </a:solidFill>
              </a:rPr>
              <a:t>Prov</a:t>
            </a:r>
            <a:r>
              <a:rPr lang="en-US" sz="2000" u="sng" dirty="0">
                <a:solidFill>
                  <a:srgbClr val="FFFF00"/>
                </a:solidFill>
              </a:rPr>
              <a:t> 20:10</a:t>
            </a:r>
            <a:endParaRPr lang="en-US" dirty="0">
              <a:solidFill>
                <a:schemeClr val="bg1"/>
              </a:solidFill>
            </a:endParaRPr>
          </a:p>
          <a:p>
            <a:r>
              <a:rPr lang="en-US" dirty="0">
                <a:solidFill>
                  <a:schemeClr val="bg1"/>
                </a:solidFill>
              </a:rPr>
              <a:t>10 Divers weights, and divers measures, both of them are alike abomination to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Content Placeholder 2"/>
          <p:cNvSpPr>
            <a:spLocks noGrp="1"/>
          </p:cNvSpPr>
          <p:nvPr>
            <p:ph sz="half" idx="1"/>
          </p:nvPr>
        </p:nvSpPr>
        <p:spPr>
          <a:xfrm>
            <a:off x="457200" y="1600200"/>
            <a:ext cx="4191000" cy="4525963"/>
          </a:xfrm>
          <a:solidFill>
            <a:srgbClr val="8DC6FF"/>
          </a:solidFill>
        </p:spPr>
        <p:txBody>
          <a:bodyPr/>
          <a:lstStyle/>
          <a:p>
            <a:r>
              <a:rPr lang="en-US" sz="1600" b="1">
                <a:ea typeface="ＭＳ Ｐゴシック" charset="-128"/>
                <a:cs typeface="ＭＳ Ｐゴシック" charset="-128"/>
              </a:rPr>
              <a:t>31 U.S.C. §5119(a)</a:t>
            </a:r>
          </a:p>
          <a:p>
            <a:pPr lvl="1">
              <a:buFontTx/>
              <a:buNone/>
            </a:pPr>
            <a:r>
              <a:rPr lang="en-US" sz="1400"/>
              <a:t>“the Secretary shall … maintain the equal purchasing power of each kind of United States currency”</a:t>
            </a:r>
          </a:p>
          <a:p>
            <a:r>
              <a:rPr lang="en-US" sz="1600" b="1">
                <a:ea typeface="ＭＳ Ｐゴシック" charset="-128"/>
                <a:cs typeface="ＭＳ Ｐゴシック" charset="-128"/>
              </a:rPr>
              <a:t>31 USC 5112(e)</a:t>
            </a:r>
          </a:p>
          <a:p>
            <a:pPr lvl="1">
              <a:buFontTx/>
              <a:buNone/>
            </a:pPr>
            <a:r>
              <a:rPr lang="en-US" sz="1200">
                <a:ea typeface="ＭＳ Ｐゴシック" charset="-128"/>
                <a:cs typeface="ＭＳ Ｐゴシック" charset="-128"/>
              </a:rPr>
              <a:t>(e) Notwithstanding any other provision of law, the Secretary shall mint and issue, in quantities sufficient to meet public demand, coins which -</a:t>
            </a:r>
          </a:p>
          <a:p>
            <a:pPr lvl="1">
              <a:buFontTx/>
              <a:buNone/>
            </a:pPr>
            <a:r>
              <a:rPr lang="en-US" sz="1200">
                <a:ea typeface="ＭＳ Ｐゴシック" charset="-128"/>
                <a:cs typeface="ＭＳ Ｐゴシック" charset="-128"/>
              </a:rPr>
              <a:t>(1) are 40.6 millimeters in diameter and weigh 31.103 grams;</a:t>
            </a:r>
          </a:p>
          <a:p>
            <a:pPr lvl="1">
              <a:buFontTx/>
              <a:buNone/>
            </a:pPr>
            <a:r>
              <a:rPr lang="en-US" sz="1200">
                <a:ea typeface="ＭＳ Ｐゴシック" charset="-128"/>
                <a:cs typeface="ＭＳ Ｐゴシック" charset="-128"/>
              </a:rPr>
              <a:t>(2) contain .999 fine silver;</a:t>
            </a:r>
          </a:p>
          <a:p>
            <a:pPr lvl="1">
              <a:buFontTx/>
              <a:buNone/>
            </a:pPr>
            <a:r>
              <a:rPr lang="en-US" sz="1200">
                <a:ea typeface="ＭＳ Ｐゴシック" charset="-128"/>
                <a:cs typeface="ＭＳ Ｐゴシック" charset="-128"/>
              </a:rPr>
              <a:t>(3) have a design -</a:t>
            </a:r>
          </a:p>
          <a:p>
            <a:pPr lvl="1">
              <a:buFontTx/>
              <a:buNone/>
            </a:pPr>
            <a:r>
              <a:rPr lang="en-US" sz="1200">
                <a:ea typeface="ＭＳ Ｐゴシック" charset="-128"/>
                <a:cs typeface="ＭＳ Ｐゴシック" charset="-128"/>
              </a:rPr>
              <a:t>	(A) symbolic of Liberty on the obverse side; and</a:t>
            </a:r>
          </a:p>
          <a:p>
            <a:pPr lvl="1">
              <a:buFontTx/>
              <a:buNone/>
            </a:pPr>
            <a:r>
              <a:rPr lang="en-US" sz="1200">
                <a:ea typeface="ＭＳ Ｐゴシック" charset="-128"/>
                <a:cs typeface="ＭＳ Ｐゴシック" charset="-128"/>
              </a:rPr>
              <a:t>	(B) of an eagle on the reverse side;</a:t>
            </a:r>
          </a:p>
          <a:p>
            <a:pPr lvl="1">
              <a:buFontTx/>
              <a:buNone/>
            </a:pPr>
            <a:r>
              <a:rPr lang="en-US" sz="1200">
                <a:ea typeface="ＭＳ Ｐゴシック" charset="-128"/>
                <a:cs typeface="ＭＳ Ｐゴシック" charset="-128"/>
              </a:rPr>
              <a:t>(4) have inscriptions of the year of minting or issuance, and the words "Liberty", "In God We Trust", "United States of America", "1 Oz. Fine Silver", "E Pluribus Unum", and "One Dollar"; and</a:t>
            </a:r>
          </a:p>
          <a:p>
            <a:pPr lvl="1">
              <a:buFontTx/>
              <a:buNone/>
            </a:pPr>
            <a:r>
              <a:rPr lang="en-US" sz="1200">
                <a:ea typeface="ＭＳ Ｐゴシック" charset="-128"/>
                <a:cs typeface="ＭＳ Ｐゴシック" charset="-128"/>
              </a:rPr>
              <a:t>(5) have reeded edges.</a:t>
            </a:r>
          </a:p>
        </p:txBody>
      </p:sp>
      <p:sp>
        <p:nvSpPr>
          <p:cNvPr id="37891" name="Rectangle 4"/>
          <p:cNvSpPr>
            <a:spLocks noGrp="1" noChangeArrowheads="1"/>
          </p:cNvSpPr>
          <p:nvPr>
            <p:ph type="title"/>
          </p:nvPr>
        </p:nvSpPr>
        <p:spPr/>
        <p:txBody>
          <a:bodyPr/>
          <a:lstStyle/>
          <a:p>
            <a:pPr eaLnBrk="1" hangingPunct="1"/>
            <a:r>
              <a:rPr lang="en-US" sz="3200" b="1" smtClean="0">
                <a:solidFill>
                  <a:schemeClr val="tx1"/>
                </a:solidFill>
                <a:ea typeface="ＭＳ Ｐゴシック" charset="-128"/>
                <a:cs typeface="ＭＳ Ｐゴシック" charset="-128"/>
              </a:rPr>
              <a:t>Unjust weights and measures…are condemned by the Laws of God and man</a:t>
            </a:r>
            <a:endParaRPr lang="en-US" sz="3200" smtClean="0">
              <a:solidFill>
                <a:schemeClr val="tx1"/>
              </a:solidFill>
              <a:ea typeface="ＭＳ Ｐゴシック" charset="-128"/>
              <a:cs typeface="ＭＳ Ｐゴシック" charset="-128"/>
            </a:endParaRPr>
          </a:p>
        </p:txBody>
      </p:sp>
      <p:sp>
        <p:nvSpPr>
          <p:cNvPr id="37892" name="Text Placeholder 11"/>
          <p:cNvSpPr>
            <a:spLocks noGrp="1"/>
          </p:cNvSpPr>
          <p:nvPr>
            <p:ph type="body" sz="half" idx="2"/>
          </p:nvPr>
        </p:nvSpPr>
        <p:spPr>
          <a:xfrm>
            <a:off x="4648200" y="1493838"/>
            <a:ext cx="4038600" cy="3230562"/>
          </a:xfrm>
        </p:spPr>
        <p:txBody>
          <a:bodyPr/>
          <a:lstStyle/>
          <a:p>
            <a:r>
              <a:rPr lang="en-US" sz="2400" smtClean="0">
                <a:ea typeface="ＭＳ Ｐゴシック" charset="-128"/>
                <a:cs typeface="ＭＳ Ｐゴシック" charset="-128"/>
              </a:rPr>
              <a:t>When a Federal Reserve Note doesn’t have the equal purchasing power of the Lawful Money Dollar (</a:t>
            </a:r>
            <a:r>
              <a:rPr lang="en-US" sz="1600" smtClean="0">
                <a:ea typeface="ＭＳ Ｐゴシック" charset="-128"/>
                <a:cs typeface="ＭＳ Ｐゴシック" charset="-128"/>
              </a:rPr>
              <a:t>see 31 U.S.C. 5119(a) and 5112(e)</a:t>
            </a:r>
            <a:r>
              <a:rPr lang="en-US" sz="2400" smtClean="0">
                <a:ea typeface="ＭＳ Ｐゴシック" charset="-128"/>
                <a:cs typeface="ＭＳ Ｐゴシック" charset="-128"/>
              </a:rPr>
              <a:t>) this is condemned by God and man.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charset="-128"/>
                <a:cs typeface="ＭＳ Ｐゴシック" charset="-128"/>
              </a:rPr>
              <a:t>The Federal Reserve System</a:t>
            </a:r>
          </a:p>
        </p:txBody>
      </p:sp>
      <p:sp>
        <p:nvSpPr>
          <p:cNvPr id="35843" name="Content Placeholder 2"/>
          <p:cNvSpPr>
            <a:spLocks noGrp="1"/>
          </p:cNvSpPr>
          <p:nvPr>
            <p:ph sz="half" idx="1"/>
          </p:nvPr>
        </p:nvSpPr>
        <p:spPr>
          <a:xfrm>
            <a:off x="457200" y="1600200"/>
            <a:ext cx="4191000" cy="4525963"/>
          </a:xfrm>
        </p:spPr>
        <p:txBody>
          <a:bodyPr/>
          <a:lstStyle/>
          <a:p>
            <a:r>
              <a:rPr lang="en-US" sz="2200" smtClean="0">
                <a:ea typeface="ＭＳ Ｐゴシック" charset="-128"/>
                <a:cs typeface="ＭＳ Ｐゴシック" charset="-128"/>
              </a:rPr>
              <a:t>Created in 1913 under the Owen- Glass Act</a:t>
            </a:r>
          </a:p>
          <a:p>
            <a:r>
              <a:rPr lang="en-US" sz="2200" smtClean="0">
                <a:ea typeface="ＭＳ Ｐゴシック" charset="-128"/>
                <a:cs typeface="ＭＳ Ｐゴシック" charset="-128"/>
              </a:rPr>
              <a:t>Consists of: 12 private banks and 1 quasi-gvmt board</a:t>
            </a:r>
          </a:p>
          <a:p>
            <a:r>
              <a:rPr lang="en-US" sz="2200" smtClean="0">
                <a:ea typeface="ＭＳ Ｐゴシック" charset="-128"/>
                <a:cs typeface="ＭＳ Ｐゴシック" charset="-128"/>
              </a:rPr>
              <a:t>Monetizes debt out of thin air</a:t>
            </a:r>
          </a:p>
          <a:p>
            <a:r>
              <a:rPr lang="en-US" sz="2200" smtClean="0">
                <a:ea typeface="ＭＳ Ｐゴシック" charset="-128"/>
                <a:cs typeface="ＭＳ Ｐゴシック" charset="-128"/>
              </a:rPr>
              <a:t>It’s setup to Privatize Gains and Socialize Losses </a:t>
            </a:r>
          </a:p>
          <a:p>
            <a:r>
              <a:rPr lang="en-US" sz="2200" smtClean="0">
                <a:ea typeface="ＭＳ Ｐゴシック" charset="-128"/>
                <a:cs typeface="ＭＳ Ｐゴシック" charset="-128"/>
              </a:rPr>
              <a:t>It’s organizational structure and power have been deemed unconstitutional</a:t>
            </a:r>
            <a:br>
              <a:rPr lang="en-US" sz="2200" smtClean="0">
                <a:ea typeface="ＭＳ Ｐゴシック" charset="-128"/>
                <a:cs typeface="ＭＳ Ｐゴシック" charset="-128"/>
              </a:rPr>
            </a:br>
            <a:r>
              <a:rPr lang="en-US" sz="2200" smtClean="0">
                <a:ea typeface="ＭＳ Ｐゴシック" charset="-128"/>
                <a:cs typeface="ＭＳ Ｐゴシック" charset="-128"/>
              </a:rPr>
              <a:t>(see: </a:t>
            </a:r>
            <a:r>
              <a:rPr lang="en-US" sz="2000" i="1" smtClean="0">
                <a:ea typeface="ＭＳ Ｐゴシック" charset="-128"/>
                <a:cs typeface="ＭＳ Ｐゴシック" charset="-128"/>
              </a:rPr>
              <a:t>A.L.A. Schechter Poultry Corp. v. U.S.</a:t>
            </a:r>
            <a:r>
              <a:rPr lang="en-US" sz="2000" smtClean="0">
                <a:ea typeface="ＭＳ Ｐゴシック" charset="-128"/>
                <a:cs typeface="ＭＳ Ｐゴシック" charset="-128"/>
              </a:rPr>
              <a:t>, 295 U.S. 495)</a:t>
            </a:r>
          </a:p>
        </p:txBody>
      </p:sp>
      <p:sp>
        <p:nvSpPr>
          <p:cNvPr id="35844" name="Text Placeholder 3"/>
          <p:cNvSpPr>
            <a:spLocks noGrp="1"/>
          </p:cNvSpPr>
          <p:nvPr>
            <p:ph type="body" sz="half" idx="2"/>
          </p:nvPr>
        </p:nvSpPr>
        <p:spPr>
          <a:xfrm>
            <a:off x="4648200" y="1600200"/>
            <a:ext cx="4038600" cy="3200400"/>
          </a:xfrm>
        </p:spPr>
        <p:txBody>
          <a:bodyPr/>
          <a:lstStyle/>
          <a:p>
            <a:r>
              <a:rPr lang="en-US" sz="2200" smtClean="0">
                <a:ea typeface="ＭＳ Ｐゴシック" charset="-128"/>
                <a:cs typeface="ＭＳ Ｐゴシック" charset="-128"/>
              </a:rPr>
              <a:t>It’s dependent </a:t>
            </a:r>
            <a:r>
              <a:rPr lang="en-US" sz="2200" dirty="0" smtClean="0">
                <a:ea typeface="ＭＳ Ｐゴシック" charset="-128"/>
                <a:cs typeface="ＭＳ Ｐゴシック" charset="-128"/>
              </a:rPr>
              <a:t>on the income tax system</a:t>
            </a:r>
          </a:p>
          <a:p>
            <a:pPr lvl="1"/>
            <a:r>
              <a:rPr lang="en-US" sz="1800" dirty="0" smtClean="0"/>
              <a:t>It uses income tax to control inflation</a:t>
            </a:r>
          </a:p>
          <a:p>
            <a:pPr lvl="1"/>
            <a:r>
              <a:rPr lang="en-US" sz="1800" dirty="0" smtClean="0"/>
              <a:t>Income tax revenue is used exclusively to pay interest on the “public” debt</a:t>
            </a:r>
          </a:p>
          <a:p>
            <a:pPr lvl="1"/>
            <a:r>
              <a:rPr lang="en-US" sz="1800" dirty="0" smtClean="0"/>
              <a:t>It uses income tax revenue to create more debt in order to collect more interest</a:t>
            </a:r>
          </a:p>
        </p:txBody>
      </p:sp>
      <p:sp>
        <p:nvSpPr>
          <p:cNvPr id="35845" name="Rectangle 5"/>
          <p:cNvSpPr>
            <a:spLocks noChangeArrowheads="1"/>
          </p:cNvSpPr>
          <p:nvPr/>
        </p:nvSpPr>
        <p:spPr bwMode="auto">
          <a:xfrm>
            <a:off x="4800600" y="4724400"/>
            <a:ext cx="3810000" cy="1816100"/>
          </a:xfrm>
          <a:prstGeom prst="rect">
            <a:avLst/>
          </a:prstGeom>
          <a:noFill/>
          <a:ln w="9525">
            <a:noFill/>
            <a:miter lim="800000"/>
            <a:headEnd/>
            <a:tailEnd/>
          </a:ln>
        </p:spPr>
        <p:txBody>
          <a:bodyPr>
            <a:prstTxWarp prst="textNoShape">
              <a:avLst/>
            </a:prstTxWarp>
            <a:spAutoFit/>
          </a:bodyPr>
          <a:lstStyle/>
          <a:p>
            <a:r>
              <a:rPr lang="en-US" sz="1400" b="1">
                <a:solidFill>
                  <a:srgbClr val="0000CC"/>
                </a:solidFill>
              </a:rPr>
              <a:t>100% of what is collected is absorbed solely by interest on the Federal debt and by Federal Government contributions to transfer payments. In other words, </a:t>
            </a:r>
            <a:r>
              <a:rPr lang="en-US" sz="1400" b="1">
                <a:solidFill>
                  <a:srgbClr val="FF0000"/>
                </a:solidFill>
              </a:rPr>
              <a:t>all</a:t>
            </a:r>
            <a:r>
              <a:rPr lang="en-US" sz="1400" b="1">
                <a:solidFill>
                  <a:srgbClr val="0000CC"/>
                </a:solidFill>
              </a:rPr>
              <a:t> </a:t>
            </a:r>
            <a:r>
              <a:rPr lang="en-US" sz="1400" b="1">
                <a:solidFill>
                  <a:srgbClr val="FF0000"/>
                </a:solidFill>
              </a:rPr>
              <a:t>individual income tax revenues are gone before one nickel is spent on the services which taxpayers expect from their Government. </a:t>
            </a:r>
            <a:r>
              <a:rPr lang="en-US" sz="1100" b="1"/>
              <a:t>[Source: Grace Commission Report]</a:t>
            </a:r>
            <a:endParaRPr lang="en-US" sz="1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4" grpId="0" build="p"/>
      <p:bldP spid="3584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6" descr="screen-capture-1.png"/>
          <p:cNvPicPr>
            <a:picLocks noChangeAspect="1"/>
          </p:cNvPicPr>
          <p:nvPr/>
        </p:nvPicPr>
        <p:blipFill>
          <a:blip r:embed="rId3">
            <a:alphaModFix amt="20000"/>
          </a:blip>
          <a:srcRect/>
          <a:stretch>
            <a:fillRect/>
          </a:stretch>
        </p:blipFill>
        <p:spPr bwMode="auto">
          <a:xfrm>
            <a:off x="352425" y="1143000"/>
            <a:ext cx="8439150" cy="4114800"/>
          </a:xfrm>
          <a:prstGeom prst="rect">
            <a:avLst/>
          </a:prstGeom>
          <a:noFill/>
          <a:ln w="9525">
            <a:noFill/>
            <a:miter lim="800000"/>
            <a:headEnd/>
            <a:tailEnd/>
          </a:ln>
        </p:spPr>
      </p:pic>
      <p:pic>
        <p:nvPicPr>
          <p:cNvPr id="41987" name="Picture 62"/>
          <p:cNvPicPr>
            <a:picLocks noChangeAspect="1"/>
          </p:cNvPicPr>
          <p:nvPr/>
        </p:nvPicPr>
        <p:blipFill>
          <a:blip r:embed="rId4"/>
          <a:srcRect/>
          <a:stretch>
            <a:fillRect/>
          </a:stretch>
        </p:blipFill>
        <p:spPr bwMode="auto">
          <a:xfrm>
            <a:off x="4572000" y="2514600"/>
            <a:ext cx="4379913" cy="1828800"/>
          </a:xfrm>
          <a:prstGeom prst="rect">
            <a:avLst/>
          </a:prstGeom>
          <a:noFill/>
          <a:ln w="9525">
            <a:noFill/>
            <a:miter lim="800000"/>
            <a:headEnd/>
            <a:tailEnd/>
          </a:ln>
        </p:spPr>
      </p:pic>
      <p:sp>
        <p:nvSpPr>
          <p:cNvPr id="107" name="TextBox 106"/>
          <p:cNvSpPr txBox="1"/>
          <p:nvPr/>
        </p:nvSpPr>
        <p:spPr>
          <a:xfrm>
            <a:off x="1122363" y="571500"/>
            <a:ext cx="2344737" cy="574675"/>
          </a:xfrm>
          <a:prstGeom prst="rect">
            <a:avLst/>
          </a:prstGeom>
          <a:noFill/>
        </p:spPr>
        <p:txBody>
          <a:bodyPr wrap="none" lIns="20484" tIns="10242" rIns="20484" bIns="10242">
            <a:spAutoFit/>
          </a:bodyPr>
          <a:lstStyle/>
          <a:p>
            <a:pPr algn="ctr">
              <a:defRPr/>
            </a:pPr>
            <a:r>
              <a:rPr lang="en-US" cap="small" dirty="0">
                <a:latin typeface="Century Schoolbook"/>
                <a:cs typeface="Century Schoolbook"/>
              </a:rPr>
              <a:t>The Constitutional </a:t>
            </a:r>
            <a:br>
              <a:rPr lang="en-US" cap="small" dirty="0">
                <a:latin typeface="Century Schoolbook"/>
                <a:cs typeface="Century Schoolbook"/>
              </a:rPr>
            </a:br>
            <a:r>
              <a:rPr lang="en-US" cap="small" dirty="0">
                <a:latin typeface="Century Schoolbook"/>
                <a:cs typeface="Century Schoolbook"/>
              </a:rPr>
              <a:t>Fiscal System</a:t>
            </a:r>
          </a:p>
        </p:txBody>
      </p:sp>
      <p:sp>
        <p:nvSpPr>
          <p:cNvPr id="113" name="TextBox 112"/>
          <p:cNvSpPr txBox="1"/>
          <p:nvPr/>
        </p:nvSpPr>
        <p:spPr>
          <a:xfrm>
            <a:off x="5559425" y="571500"/>
            <a:ext cx="2597150" cy="574675"/>
          </a:xfrm>
          <a:prstGeom prst="rect">
            <a:avLst/>
          </a:prstGeom>
          <a:noFill/>
        </p:spPr>
        <p:txBody>
          <a:bodyPr wrap="none" lIns="20484" tIns="10242" rIns="20484" bIns="10242">
            <a:spAutoFit/>
          </a:bodyPr>
          <a:lstStyle/>
          <a:p>
            <a:pPr algn="ctr">
              <a:defRPr/>
            </a:pPr>
            <a:r>
              <a:rPr lang="en-US" cap="small" dirty="0">
                <a:latin typeface="Century Schoolbook"/>
                <a:cs typeface="Century Schoolbook"/>
              </a:rPr>
              <a:t>The Confidence-Game</a:t>
            </a:r>
            <a:br>
              <a:rPr lang="en-US" cap="small" dirty="0">
                <a:latin typeface="Century Schoolbook"/>
                <a:cs typeface="Century Schoolbook"/>
              </a:rPr>
            </a:br>
            <a:r>
              <a:rPr lang="en-US" cap="small" dirty="0">
                <a:latin typeface="Century Schoolbook"/>
                <a:cs typeface="Century Schoolbook"/>
              </a:rPr>
              <a:t>Fiscal System</a:t>
            </a:r>
          </a:p>
        </p:txBody>
      </p:sp>
      <p:sp>
        <p:nvSpPr>
          <p:cNvPr id="174" name="Rectangle 173"/>
          <p:cNvSpPr/>
          <p:nvPr/>
        </p:nvSpPr>
        <p:spPr>
          <a:xfrm>
            <a:off x="152400" y="5327650"/>
            <a:ext cx="4311650" cy="1314450"/>
          </a:xfrm>
          <a:prstGeom prst="rect">
            <a:avLst/>
          </a:prstGeom>
          <a:solidFill>
            <a:schemeClr val="accent6">
              <a:lumMod val="20000"/>
              <a:lumOff val="80000"/>
            </a:schemeClr>
          </a:solidFill>
        </p:spPr>
        <p:txBody>
          <a:bodyPr lIns="20484" tIns="10242" rIns="20484" bIns="10242">
            <a:prstTxWarp prst="textNoShape">
              <a:avLst/>
            </a:prstTxWarp>
            <a:spAutoFit/>
          </a:bodyPr>
          <a:lstStyle/>
          <a:p>
            <a:pPr marL="200025" indent="-188913" algn="just" defTabSz="455613">
              <a:buFont typeface="Arial" charset="0"/>
              <a:buChar char="•"/>
            </a:pPr>
            <a:r>
              <a:rPr lang="en-US" sz="1200" dirty="0">
                <a:latin typeface="Century Schoolbook" charset="0"/>
                <a:ea typeface="Century Schoolbook" charset="0"/>
                <a:cs typeface="Century Schoolbook" charset="0"/>
              </a:rPr>
              <a:t>The constitutional system prohibits the government from </a:t>
            </a:r>
            <a:r>
              <a:rPr lang="en-US" sz="1200" i="1" dirty="0">
                <a:latin typeface="Century Schoolbook" charset="0"/>
                <a:ea typeface="Century Schoolbook" charset="0"/>
                <a:cs typeface="Century Schoolbook" charset="0"/>
              </a:rPr>
              <a:t>creating</a:t>
            </a:r>
            <a:r>
              <a:rPr lang="en-US" sz="1200" dirty="0">
                <a:latin typeface="Century Schoolbook" charset="0"/>
                <a:ea typeface="Century Schoolbook" charset="0"/>
                <a:cs typeface="Century Schoolbook" charset="0"/>
              </a:rPr>
              <a:t> money by emitting bills of credit (legal tender notes);</a:t>
            </a:r>
          </a:p>
          <a:p>
            <a:pPr marL="200025" indent="-188913" algn="just" defTabSz="455613">
              <a:buFont typeface="Arial" charset="0"/>
              <a:buChar char="•"/>
            </a:pPr>
            <a:r>
              <a:rPr lang="en-US" sz="1200" dirty="0">
                <a:latin typeface="Century Schoolbook" charset="0"/>
                <a:ea typeface="Century Schoolbook" charset="0"/>
                <a:cs typeface="Century Schoolbook" charset="0"/>
              </a:rPr>
              <a:t>The government can tax or borrow money from the private economy to raise revenue;</a:t>
            </a:r>
          </a:p>
          <a:p>
            <a:pPr marL="200025" indent="-188913" algn="just" defTabSz="455613">
              <a:buFont typeface="Arial" charset="0"/>
              <a:buChar char="•"/>
            </a:pPr>
            <a:r>
              <a:rPr lang="en-US" sz="1200" dirty="0">
                <a:latin typeface="Century Schoolbook" charset="0"/>
                <a:ea typeface="Century Schoolbook" charset="0"/>
                <a:cs typeface="Century Schoolbook" charset="0"/>
              </a:rPr>
              <a:t>The government call sell property or service such as coining and minting services to raise additional revenue. </a:t>
            </a:r>
          </a:p>
        </p:txBody>
      </p:sp>
      <p:sp>
        <p:nvSpPr>
          <p:cNvPr id="294" name="Rectangle 293"/>
          <p:cNvSpPr/>
          <p:nvPr/>
        </p:nvSpPr>
        <p:spPr>
          <a:xfrm>
            <a:off x="4883150" y="5327650"/>
            <a:ext cx="4087813" cy="1314450"/>
          </a:xfrm>
          <a:prstGeom prst="rect">
            <a:avLst/>
          </a:prstGeom>
          <a:solidFill>
            <a:schemeClr val="accent6">
              <a:lumMod val="20000"/>
              <a:lumOff val="80000"/>
            </a:schemeClr>
          </a:solidFill>
        </p:spPr>
        <p:txBody>
          <a:bodyPr lIns="20484" tIns="10242" rIns="20484" bIns="10242">
            <a:prstTxWarp prst="textNoShape">
              <a:avLst/>
            </a:prstTxWarp>
            <a:spAutoFit/>
          </a:bodyPr>
          <a:lstStyle/>
          <a:p>
            <a:pPr marL="200025" indent="-188913" algn="just" defTabSz="455613">
              <a:buFont typeface="Arial" charset="0"/>
              <a:buChar char="•"/>
            </a:pPr>
            <a:r>
              <a:rPr lang="en-US" sz="1200" dirty="0">
                <a:latin typeface="Century Schoolbook" charset="0"/>
                <a:ea typeface="Century Schoolbook" charset="0"/>
                <a:cs typeface="Century Schoolbook" charset="0"/>
              </a:rPr>
              <a:t>If the government can </a:t>
            </a:r>
            <a:r>
              <a:rPr lang="en-US" sz="1200" i="1" dirty="0">
                <a:latin typeface="Century Schoolbook" charset="0"/>
                <a:ea typeface="Century Schoolbook" charset="0"/>
                <a:cs typeface="Century Schoolbook" charset="0"/>
              </a:rPr>
              <a:t>create</a:t>
            </a:r>
            <a:r>
              <a:rPr lang="en-US" sz="1200" dirty="0">
                <a:latin typeface="Century Schoolbook" charset="0"/>
                <a:ea typeface="Century Schoolbook" charset="0"/>
                <a:cs typeface="Century Schoolbook" charset="0"/>
              </a:rPr>
              <a:t> money, it has no need to </a:t>
            </a:r>
            <a:r>
              <a:rPr lang="en-US" sz="1200" i="1" dirty="0">
                <a:latin typeface="Century Schoolbook" charset="0"/>
                <a:ea typeface="Century Schoolbook" charset="0"/>
                <a:cs typeface="Century Schoolbook" charset="0"/>
              </a:rPr>
              <a:t>borrow</a:t>
            </a:r>
            <a:r>
              <a:rPr lang="en-US" sz="1200" dirty="0">
                <a:latin typeface="Century Schoolbook" charset="0"/>
                <a:ea typeface="Century Schoolbook" charset="0"/>
                <a:cs typeface="Century Schoolbook" charset="0"/>
              </a:rPr>
              <a:t> money.</a:t>
            </a:r>
          </a:p>
          <a:p>
            <a:pPr marL="200025" indent="-188913" algn="just" defTabSz="455613">
              <a:buFont typeface="Arial" charset="0"/>
              <a:buChar char="•"/>
            </a:pPr>
            <a:r>
              <a:rPr lang="en-US" sz="1200" dirty="0">
                <a:latin typeface="Century Schoolbook" charset="0"/>
                <a:ea typeface="Century Schoolbook" charset="0"/>
                <a:cs typeface="Century Schoolbook" charset="0"/>
              </a:rPr>
              <a:t>If the government can </a:t>
            </a:r>
            <a:r>
              <a:rPr lang="en-US" sz="1200" i="1" dirty="0">
                <a:latin typeface="Century Schoolbook" charset="0"/>
                <a:ea typeface="Century Schoolbook" charset="0"/>
                <a:cs typeface="Century Schoolbook" charset="0"/>
              </a:rPr>
              <a:t>create </a:t>
            </a:r>
            <a:r>
              <a:rPr lang="en-US" sz="1200" dirty="0">
                <a:latin typeface="Century Schoolbook" charset="0"/>
                <a:ea typeface="Century Schoolbook" charset="0"/>
                <a:cs typeface="Century Schoolbook" charset="0"/>
              </a:rPr>
              <a:t>money, it has no need to tax (Note: the redistribution of real wealth through inflation amounts to a tax or is a hidden tax). </a:t>
            </a:r>
          </a:p>
          <a:p>
            <a:pPr marL="200025" indent="-188913" algn="just" defTabSz="455613">
              <a:buFont typeface="Arial" charset="0"/>
              <a:buChar char="•"/>
            </a:pPr>
            <a:r>
              <a:rPr lang="en-US" sz="1200" b="1" dirty="0">
                <a:solidFill>
                  <a:srgbClr val="C60000"/>
                </a:solidFill>
                <a:latin typeface="Century Schoolbook" charset="0"/>
                <a:ea typeface="Century Schoolbook" charset="0"/>
                <a:cs typeface="Century Schoolbook" charset="0"/>
              </a:rPr>
              <a:t>Therefore whose interests are uniquely served by this system? </a:t>
            </a:r>
          </a:p>
        </p:txBody>
      </p:sp>
      <p:grpSp>
        <p:nvGrpSpPr>
          <p:cNvPr id="2" name="Group 193"/>
          <p:cNvGrpSpPr>
            <a:grpSpLocks/>
          </p:cNvGrpSpPr>
          <p:nvPr/>
        </p:nvGrpSpPr>
        <p:grpSpPr bwMode="auto">
          <a:xfrm>
            <a:off x="457200" y="2133600"/>
            <a:ext cx="3657600" cy="2286000"/>
            <a:chOff x="457200" y="2133600"/>
            <a:chExt cx="3657600" cy="2286000"/>
          </a:xfrm>
        </p:grpSpPr>
        <p:cxnSp>
          <p:nvCxnSpPr>
            <p:cNvPr id="155" name="Straight Connector 154"/>
            <p:cNvCxnSpPr>
              <a:stCxn id="42026" idx="2"/>
              <a:endCxn id="67" idx="0"/>
            </p:cNvCxnSpPr>
            <p:nvPr/>
          </p:nvCxnSpPr>
          <p:spPr>
            <a:xfrm rot="5400000">
              <a:off x="3208337" y="3525838"/>
              <a:ext cx="574675" cy="228600"/>
            </a:xfrm>
            <a:prstGeom prst="line">
              <a:avLst/>
            </a:prstGeom>
            <a:ln w="101600" cap="sq">
              <a:solidFill>
                <a:srgbClr val="7FB3E7"/>
              </a:solidFill>
              <a:miter lim="800000"/>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67" idx="1"/>
              <a:endCxn id="42028" idx="3"/>
            </p:cNvCxnSpPr>
            <p:nvPr/>
          </p:nvCxnSpPr>
          <p:spPr>
            <a:xfrm rot="10800000">
              <a:off x="2187575" y="4173538"/>
              <a:ext cx="458788" cy="1587"/>
            </a:xfrm>
            <a:prstGeom prst="line">
              <a:avLst/>
            </a:prstGeom>
            <a:ln w="101600" cap="sq">
              <a:solidFill>
                <a:srgbClr val="7FB3E7"/>
              </a:solidFill>
              <a:miter lim="800000"/>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42026" idx="1"/>
              <a:endCxn id="42025" idx="3"/>
            </p:cNvCxnSpPr>
            <p:nvPr/>
          </p:nvCxnSpPr>
          <p:spPr>
            <a:xfrm rot="10800000" flipV="1">
              <a:off x="2705100" y="3090863"/>
              <a:ext cx="433388" cy="0"/>
            </a:xfrm>
            <a:prstGeom prst="line">
              <a:avLst/>
            </a:prstGeom>
            <a:ln w="101600" cap="sq">
              <a:solidFill>
                <a:schemeClr val="accent6"/>
              </a:solidFill>
              <a:miter lim="800000"/>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42025" idx="1"/>
              <a:endCxn id="42024" idx="3"/>
            </p:cNvCxnSpPr>
            <p:nvPr/>
          </p:nvCxnSpPr>
          <p:spPr>
            <a:xfrm rot="10800000">
              <a:off x="1160463" y="3090863"/>
              <a:ext cx="744537" cy="1587"/>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42028" idx="1"/>
              <a:endCxn id="42024" idx="2"/>
            </p:cNvCxnSpPr>
            <p:nvPr/>
          </p:nvCxnSpPr>
          <p:spPr>
            <a:xfrm rot="10800000">
              <a:off x="809625" y="3244850"/>
              <a:ext cx="638175" cy="928688"/>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42023" idx="1"/>
              <a:endCxn id="42024" idx="0"/>
            </p:cNvCxnSpPr>
            <p:nvPr/>
          </p:nvCxnSpPr>
          <p:spPr>
            <a:xfrm rot="10800000" flipV="1">
              <a:off x="809625" y="2287588"/>
              <a:ext cx="485775" cy="649287"/>
            </a:xfrm>
            <a:prstGeom prst="straightConnector1">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3" name="Shape 172"/>
            <p:cNvCxnSpPr>
              <a:stCxn id="42026" idx="0"/>
              <a:endCxn id="42023" idx="3"/>
            </p:cNvCxnSpPr>
            <p:nvPr/>
          </p:nvCxnSpPr>
          <p:spPr>
            <a:xfrm rot="16200000" flipV="1">
              <a:off x="2432050" y="1651001"/>
              <a:ext cx="541337" cy="1814512"/>
            </a:xfrm>
            <a:prstGeom prst="bentConnector2">
              <a:avLst/>
            </a:prstGeom>
            <a:ln w="254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42023" name="TextBox 57"/>
            <p:cNvSpPr txBox="1">
              <a:spLocks noChangeArrowheads="1"/>
            </p:cNvSpPr>
            <p:nvPr/>
          </p:nvSpPr>
          <p:spPr bwMode="auto">
            <a:xfrm>
              <a:off x="1295400" y="2133600"/>
              <a:ext cx="500695"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Tax</a:t>
              </a:r>
            </a:p>
          </p:txBody>
        </p:sp>
        <p:sp>
          <p:nvSpPr>
            <p:cNvPr id="42024" name="TextBox 63"/>
            <p:cNvSpPr txBox="1">
              <a:spLocks noChangeArrowheads="1"/>
            </p:cNvSpPr>
            <p:nvPr/>
          </p:nvSpPr>
          <p:spPr bwMode="auto">
            <a:xfrm>
              <a:off x="457200" y="2937302"/>
              <a:ext cx="703813"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Spend</a:t>
              </a:r>
            </a:p>
          </p:txBody>
        </p:sp>
        <p:sp>
          <p:nvSpPr>
            <p:cNvPr id="42025" name="TextBox 64"/>
            <p:cNvSpPr txBox="1">
              <a:spLocks noChangeArrowheads="1"/>
            </p:cNvSpPr>
            <p:nvPr/>
          </p:nvSpPr>
          <p:spPr bwMode="auto">
            <a:xfrm>
              <a:off x="1905000" y="2937302"/>
              <a:ext cx="800219"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Borrow</a:t>
              </a:r>
            </a:p>
          </p:txBody>
        </p:sp>
        <p:sp>
          <p:nvSpPr>
            <p:cNvPr id="42026" name="TextBox 65"/>
            <p:cNvSpPr txBox="1">
              <a:spLocks noChangeArrowheads="1"/>
            </p:cNvSpPr>
            <p:nvPr/>
          </p:nvSpPr>
          <p:spPr bwMode="auto">
            <a:xfrm>
              <a:off x="3138671" y="2829580"/>
              <a:ext cx="941283" cy="523220"/>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Private</a:t>
              </a:r>
              <a:br>
                <a:rPr lang="en-US" sz="1400">
                  <a:latin typeface="Century Schoolbook" charset="0"/>
                  <a:ea typeface="Century Schoolbook" charset="0"/>
                  <a:cs typeface="Century Schoolbook" charset="0"/>
                </a:rPr>
              </a:br>
              <a:r>
                <a:rPr lang="en-US" sz="1400">
                  <a:latin typeface="Century Schoolbook" charset="0"/>
                  <a:ea typeface="Century Schoolbook" charset="0"/>
                  <a:cs typeface="Century Schoolbook" charset="0"/>
                </a:rPr>
                <a:t>Economy</a:t>
              </a:r>
            </a:p>
          </p:txBody>
        </p:sp>
        <p:sp>
          <p:nvSpPr>
            <p:cNvPr id="67" name="TextBox 66"/>
            <p:cNvSpPr txBox="1"/>
            <p:nvPr/>
          </p:nvSpPr>
          <p:spPr>
            <a:xfrm>
              <a:off x="2646363" y="3927475"/>
              <a:ext cx="1468437" cy="492125"/>
            </a:xfrm>
            <a:prstGeom prst="rect">
              <a:avLst/>
            </a:prstGeom>
            <a:solidFill>
              <a:srgbClr val="FFDDA4">
                <a:alpha val="50000"/>
              </a:srgbClr>
            </a:solidFill>
          </p:spPr>
          <p:txBody>
            <a:bodyPr wrap="none">
              <a:spAutoFit/>
            </a:bodyPr>
            <a:lstStyle/>
            <a:p>
              <a:pPr algn="ctr">
                <a:defRPr/>
              </a:pPr>
              <a:r>
                <a:rPr lang="en-US" sz="1400" cap="small" dirty="0">
                  <a:latin typeface="Century Schoolbook"/>
                  <a:cs typeface="Century Schoolbook"/>
                </a:rPr>
                <a:t>Silver &amp; Gold</a:t>
              </a:r>
            </a:p>
            <a:p>
              <a:pPr algn="ctr">
                <a:defRPr/>
              </a:pPr>
              <a:r>
                <a:rPr lang="en-US" sz="1200" dirty="0">
                  <a:latin typeface="Century Schoolbook"/>
                  <a:cs typeface="Century Schoolbook"/>
                </a:rPr>
                <a:t>Free Coinage</a:t>
              </a:r>
            </a:p>
          </p:txBody>
        </p:sp>
        <p:sp>
          <p:nvSpPr>
            <p:cNvPr id="42028" name="TextBox 67"/>
            <p:cNvSpPr txBox="1">
              <a:spLocks noChangeArrowheads="1"/>
            </p:cNvSpPr>
            <p:nvPr/>
          </p:nvSpPr>
          <p:spPr bwMode="auto">
            <a:xfrm>
              <a:off x="1447800" y="4019490"/>
              <a:ext cx="739756" cy="307777"/>
            </a:xfrm>
            <a:prstGeom prst="rect">
              <a:avLst/>
            </a:prstGeom>
            <a:solidFill>
              <a:srgbClr val="FFDDA4">
                <a:alpha val="50195"/>
              </a:srgbClr>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Money</a:t>
              </a:r>
            </a:p>
          </p:txBody>
        </p:sp>
        <p:sp>
          <p:nvSpPr>
            <p:cNvPr id="42029" name="Rectangle 94"/>
            <p:cNvSpPr>
              <a:spLocks noChangeArrowheads="1"/>
            </p:cNvSpPr>
            <p:nvPr/>
          </p:nvSpPr>
          <p:spPr bwMode="auto">
            <a:xfrm>
              <a:off x="1524000" y="3505200"/>
              <a:ext cx="1475734" cy="276999"/>
            </a:xfrm>
            <a:prstGeom prst="rect">
              <a:avLst/>
            </a:prstGeom>
            <a:solidFill>
              <a:srgbClr val="FFDDA4">
                <a:alpha val="50195"/>
              </a:srgbClr>
            </a:solidFill>
            <a:ln w="9525">
              <a:noFill/>
              <a:miter lim="800000"/>
              <a:headEnd/>
              <a:tailEnd/>
            </a:ln>
          </p:spPr>
          <p:txBody>
            <a:bodyPr wrap="none">
              <a:prstTxWarp prst="textNoShape">
                <a:avLst/>
              </a:prstTxWarp>
              <a:spAutoFit/>
            </a:bodyPr>
            <a:lstStyle/>
            <a:p>
              <a:pPr algn="ctr" defTabSz="2035175"/>
              <a:r>
                <a:rPr lang="en-US" sz="1200">
                  <a:latin typeface="Century Schoolbook" charset="0"/>
                  <a:ea typeface="Century Schoolbook" charset="0"/>
                  <a:cs typeface="Century Schoolbook" charset="0"/>
                </a:rPr>
                <a:t>No “bills of credit”</a:t>
              </a:r>
            </a:p>
          </p:txBody>
        </p:sp>
        <p:cxnSp>
          <p:nvCxnSpPr>
            <p:cNvPr id="97" name="Straight Connector 96"/>
            <p:cNvCxnSpPr>
              <a:stCxn id="42029" idx="0"/>
              <a:endCxn id="42025" idx="2"/>
            </p:cNvCxnSpPr>
            <p:nvPr/>
          </p:nvCxnSpPr>
          <p:spPr>
            <a:xfrm rot="5400000" flipH="1" flipV="1">
              <a:off x="2153444" y="3353594"/>
              <a:ext cx="260350" cy="42862"/>
            </a:xfrm>
            <a:prstGeom prst="line">
              <a:avLst/>
            </a:prstGeom>
            <a:ln w="28575" cap="flat" cmpd="sng" algn="ctr">
              <a:solidFill>
                <a:schemeClr val="tx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 name="Group 194"/>
          <p:cNvGrpSpPr>
            <a:grpSpLocks/>
          </p:cNvGrpSpPr>
          <p:nvPr/>
        </p:nvGrpSpPr>
        <p:grpSpPr bwMode="auto">
          <a:xfrm>
            <a:off x="4648200" y="2133600"/>
            <a:ext cx="4344988" cy="2670175"/>
            <a:chOff x="4648200" y="2133600"/>
            <a:chExt cx="4344945" cy="2669977"/>
          </a:xfrm>
        </p:grpSpPr>
        <p:cxnSp>
          <p:nvCxnSpPr>
            <p:cNvPr id="101" name="Straight Connector 100"/>
            <p:cNvCxnSpPr>
              <a:stCxn id="42003" idx="2"/>
              <a:endCxn id="114" idx="0"/>
            </p:cNvCxnSpPr>
            <p:nvPr/>
          </p:nvCxnSpPr>
          <p:spPr>
            <a:xfrm rot="5400000">
              <a:off x="7731926" y="3858288"/>
              <a:ext cx="1174663" cy="100011"/>
            </a:xfrm>
            <a:prstGeom prst="line">
              <a:avLst/>
            </a:prstGeom>
            <a:ln w="12700" cap="sq" cmpd="sng" algn="ctr">
              <a:solidFill>
                <a:schemeClr val="tx1"/>
              </a:solidFill>
              <a:prstDash val="dashDot"/>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0800000">
              <a:off x="6378558" y="4649601"/>
              <a:ext cx="1165213" cy="1587"/>
            </a:xfrm>
            <a:prstGeom prst="line">
              <a:avLst/>
            </a:prstGeom>
            <a:ln w="12700" cap="sq" cmpd="sng" algn="ctr">
              <a:solidFill>
                <a:srgbClr val="000000"/>
              </a:solidFill>
              <a:prstDash val="lg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rot="10800000">
              <a:off x="5351456" y="3059044"/>
              <a:ext cx="592131" cy="1587"/>
            </a:xfrm>
            <a:prstGeom prst="straightConnector1">
              <a:avLst/>
            </a:prstGeom>
            <a:ln w="9525"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42005" idx="1"/>
              <a:endCxn id="42001" idx="2"/>
            </p:cNvCxnSpPr>
            <p:nvPr/>
          </p:nvCxnSpPr>
          <p:spPr>
            <a:xfrm rot="10800000">
              <a:off x="5000622" y="3213020"/>
              <a:ext cx="660393" cy="1436581"/>
            </a:xfrm>
            <a:prstGeom prst="straightConnector1">
              <a:avLst/>
            </a:prstGeom>
            <a:ln w="9525"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42000" idx="1"/>
              <a:endCxn id="42001" idx="0"/>
            </p:cNvCxnSpPr>
            <p:nvPr/>
          </p:nvCxnSpPr>
          <p:spPr>
            <a:xfrm rot="10800000" flipV="1">
              <a:off x="5000622" y="2287577"/>
              <a:ext cx="790567" cy="617491"/>
            </a:xfrm>
            <a:prstGeom prst="straightConnector1">
              <a:avLst/>
            </a:prstGeom>
            <a:ln w="9525"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08" name="Shape 107"/>
            <p:cNvCxnSpPr>
              <a:stCxn id="42003" idx="0"/>
              <a:endCxn id="42000" idx="3"/>
            </p:cNvCxnSpPr>
            <p:nvPr/>
          </p:nvCxnSpPr>
          <p:spPr>
            <a:xfrm rot="16200000" flipV="1">
              <a:off x="7074686" y="1504137"/>
              <a:ext cx="511137" cy="2078016"/>
            </a:xfrm>
            <a:prstGeom prst="bentConnector2">
              <a:avLst/>
            </a:prstGeom>
            <a:ln w="9525"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42000" name="TextBox 108"/>
            <p:cNvSpPr txBox="1">
              <a:spLocks noChangeArrowheads="1"/>
            </p:cNvSpPr>
            <p:nvPr/>
          </p:nvSpPr>
          <p:spPr bwMode="auto">
            <a:xfrm>
              <a:off x="5791200" y="2133600"/>
              <a:ext cx="500695"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Tax</a:t>
              </a:r>
            </a:p>
          </p:txBody>
        </p:sp>
        <p:sp>
          <p:nvSpPr>
            <p:cNvPr id="42001" name="TextBox 109"/>
            <p:cNvSpPr txBox="1">
              <a:spLocks noChangeArrowheads="1"/>
            </p:cNvSpPr>
            <p:nvPr/>
          </p:nvSpPr>
          <p:spPr bwMode="auto">
            <a:xfrm>
              <a:off x="4648200" y="2905780"/>
              <a:ext cx="703813"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Spend</a:t>
              </a:r>
            </a:p>
          </p:txBody>
        </p:sp>
        <p:sp>
          <p:nvSpPr>
            <p:cNvPr id="42002" name="TextBox 110"/>
            <p:cNvSpPr txBox="1">
              <a:spLocks noChangeArrowheads="1"/>
            </p:cNvSpPr>
            <p:nvPr/>
          </p:nvSpPr>
          <p:spPr bwMode="auto">
            <a:xfrm>
              <a:off x="5715000" y="2895600"/>
              <a:ext cx="800219"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Borrow</a:t>
              </a:r>
            </a:p>
          </p:txBody>
        </p:sp>
        <p:sp>
          <p:nvSpPr>
            <p:cNvPr id="42003" name="TextBox 111"/>
            <p:cNvSpPr txBox="1">
              <a:spLocks noChangeArrowheads="1"/>
            </p:cNvSpPr>
            <p:nvPr/>
          </p:nvSpPr>
          <p:spPr bwMode="auto">
            <a:xfrm>
              <a:off x="7897917" y="2798058"/>
              <a:ext cx="941283" cy="523220"/>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Private</a:t>
              </a:r>
              <a:br>
                <a:rPr lang="en-US" sz="1400">
                  <a:latin typeface="Century Schoolbook" charset="0"/>
                  <a:ea typeface="Century Schoolbook" charset="0"/>
                  <a:cs typeface="Century Schoolbook" charset="0"/>
                </a:rPr>
              </a:br>
              <a:r>
                <a:rPr lang="en-US" sz="1400">
                  <a:latin typeface="Century Schoolbook" charset="0"/>
                  <a:ea typeface="Century Schoolbook" charset="0"/>
                  <a:cs typeface="Century Schoolbook" charset="0"/>
                </a:rPr>
                <a:t>Economy</a:t>
              </a:r>
            </a:p>
          </p:txBody>
        </p:sp>
        <p:sp>
          <p:nvSpPr>
            <p:cNvPr id="114" name="TextBox 113"/>
            <p:cNvSpPr txBox="1"/>
            <p:nvPr/>
          </p:nvSpPr>
          <p:spPr>
            <a:xfrm>
              <a:off x="7543771" y="4495625"/>
              <a:ext cx="1449374" cy="307952"/>
            </a:xfrm>
            <a:prstGeom prst="rect">
              <a:avLst/>
            </a:prstGeom>
            <a:solidFill>
              <a:srgbClr val="FFDDA4"/>
            </a:solidFill>
          </p:spPr>
          <p:txBody>
            <a:bodyPr>
              <a:spAutoFit/>
            </a:bodyPr>
            <a:lstStyle/>
            <a:p>
              <a:pPr algn="ctr">
                <a:defRPr/>
              </a:pPr>
              <a:r>
                <a:rPr lang="en-US" sz="1400" cap="small" dirty="0">
                  <a:latin typeface="Century Schoolbook"/>
                  <a:cs typeface="Century Schoolbook"/>
                </a:rPr>
                <a:t>Silver &amp; Gold</a:t>
              </a:r>
            </a:p>
          </p:txBody>
        </p:sp>
        <p:sp>
          <p:nvSpPr>
            <p:cNvPr id="42005" name="TextBox 114"/>
            <p:cNvSpPr txBox="1">
              <a:spLocks noChangeArrowheads="1"/>
            </p:cNvSpPr>
            <p:nvPr/>
          </p:nvSpPr>
          <p:spPr bwMode="auto">
            <a:xfrm>
              <a:off x="5661044" y="4495800"/>
              <a:ext cx="739756" cy="307777"/>
            </a:xfrm>
            <a:prstGeom prst="rect">
              <a:avLst/>
            </a:prstGeom>
            <a:solidFill>
              <a:srgbClr val="FFDDA4"/>
            </a:solidFill>
            <a:ln w="9525">
              <a:noFill/>
              <a:miter lim="800000"/>
              <a:headEnd/>
              <a:tailEnd/>
            </a:ln>
          </p:spPr>
          <p:txBody>
            <a:bodyPr wrap="none">
              <a:prstTxWarp prst="textNoShape">
                <a:avLst/>
              </a:prstTxWarp>
              <a:spAutoFit/>
            </a:bodyPr>
            <a:lstStyle/>
            <a:p>
              <a:r>
                <a:rPr lang="en-US" sz="1400">
                  <a:latin typeface="Century Schoolbook" charset="0"/>
                  <a:ea typeface="Century Schoolbook" charset="0"/>
                  <a:cs typeface="Century Schoolbook" charset="0"/>
                </a:rPr>
                <a:t>Money</a:t>
              </a:r>
            </a:p>
          </p:txBody>
        </p:sp>
        <p:sp>
          <p:nvSpPr>
            <p:cNvPr id="42006" name="Rectangle 118"/>
            <p:cNvSpPr>
              <a:spLocks noChangeArrowheads="1"/>
            </p:cNvSpPr>
            <p:nvPr/>
          </p:nvSpPr>
          <p:spPr bwMode="auto">
            <a:xfrm>
              <a:off x="6629400" y="3886200"/>
              <a:ext cx="1351652" cy="400110"/>
            </a:xfrm>
            <a:prstGeom prst="rect">
              <a:avLst/>
            </a:prstGeom>
            <a:solidFill>
              <a:srgbClr val="FFDDA4"/>
            </a:solidFill>
            <a:ln w="9525">
              <a:noFill/>
              <a:miter lim="800000"/>
              <a:headEnd/>
              <a:tailEnd/>
            </a:ln>
          </p:spPr>
          <p:txBody>
            <a:bodyPr wrap="none">
              <a:prstTxWarp prst="textNoShape">
                <a:avLst/>
              </a:prstTxWarp>
              <a:spAutoFit/>
            </a:bodyPr>
            <a:lstStyle/>
            <a:p>
              <a:pPr algn="ctr" defTabSz="2035175"/>
              <a:r>
                <a:rPr lang="en-US" sz="1000">
                  <a:latin typeface="Century Schoolbook" charset="0"/>
                  <a:ea typeface="Century Schoolbook" charset="0"/>
                  <a:cs typeface="Century Schoolbook" charset="0"/>
                </a:rPr>
                <a:t>“Bills of credit”</a:t>
              </a:r>
            </a:p>
            <a:p>
              <a:pPr algn="ctr" defTabSz="2035175"/>
              <a:r>
                <a:rPr lang="en-US" sz="1000">
                  <a:latin typeface="Century Schoolbook" charset="0"/>
                  <a:ea typeface="Century Schoolbook" charset="0"/>
                  <a:cs typeface="Century Schoolbook" charset="0"/>
                </a:rPr>
                <a:t>Legal Tender Notes</a:t>
              </a:r>
            </a:p>
          </p:txBody>
        </p:sp>
        <p:cxnSp>
          <p:nvCxnSpPr>
            <p:cNvPr id="144" name="Elbow Connector 143"/>
            <p:cNvCxnSpPr>
              <a:stCxn id="42006" idx="0"/>
              <a:endCxn id="118" idx="2"/>
            </p:cNvCxnSpPr>
            <p:nvPr/>
          </p:nvCxnSpPr>
          <p:spPr>
            <a:xfrm rot="5400000" flipH="1" flipV="1">
              <a:off x="7076273" y="3658281"/>
              <a:ext cx="457166" cy="1587"/>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42006" idx="3"/>
              <a:endCxn id="42003" idx="2"/>
            </p:cNvCxnSpPr>
            <p:nvPr/>
          </p:nvCxnSpPr>
          <p:spPr>
            <a:xfrm flipV="1">
              <a:off x="7980330" y="3320962"/>
              <a:ext cx="388933" cy="7651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4" name="Elbow Connector 153"/>
            <p:cNvCxnSpPr>
              <a:stCxn id="42005" idx="3"/>
              <a:endCxn id="42006" idx="1"/>
            </p:cNvCxnSpPr>
            <p:nvPr/>
          </p:nvCxnSpPr>
          <p:spPr>
            <a:xfrm flipV="1">
              <a:off x="6400783" y="4086080"/>
              <a:ext cx="228598" cy="563521"/>
            </a:xfrm>
            <a:prstGeom prst="bent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a:stCxn id="42002" idx="2"/>
              <a:endCxn id="42005" idx="0"/>
            </p:cNvCxnSpPr>
            <p:nvPr/>
          </p:nvCxnSpPr>
          <p:spPr>
            <a:xfrm rot="5400000">
              <a:off x="5426903" y="3807492"/>
              <a:ext cx="1292129" cy="84136"/>
            </a:xfrm>
            <a:prstGeom prst="line">
              <a:avLst/>
            </a:prstGeom>
            <a:ln w="9525" cap="flat" cmpd="sng" algn="ctr">
              <a:solidFill>
                <a:schemeClr val="tx1"/>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10800000">
              <a:off x="7772369" y="3059044"/>
              <a:ext cx="125412"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2012" name="Rectangle 115"/>
            <p:cNvSpPr>
              <a:spLocks noChangeArrowheads="1"/>
            </p:cNvSpPr>
            <p:nvPr/>
          </p:nvSpPr>
          <p:spPr bwMode="auto">
            <a:xfrm>
              <a:off x="5410200" y="3352800"/>
              <a:ext cx="1351652" cy="400110"/>
            </a:xfrm>
            <a:prstGeom prst="rect">
              <a:avLst/>
            </a:prstGeom>
            <a:solidFill>
              <a:srgbClr val="FFDDA4"/>
            </a:solidFill>
            <a:ln w="9525">
              <a:noFill/>
              <a:miter lim="800000"/>
              <a:headEnd/>
              <a:tailEnd/>
            </a:ln>
          </p:spPr>
          <p:txBody>
            <a:bodyPr wrap="none">
              <a:prstTxWarp prst="textNoShape">
                <a:avLst/>
              </a:prstTxWarp>
              <a:spAutoFit/>
            </a:bodyPr>
            <a:lstStyle/>
            <a:p>
              <a:pPr algn="ctr" defTabSz="2035175"/>
              <a:r>
                <a:rPr lang="en-US" sz="1000">
                  <a:latin typeface="Century Schoolbook" charset="0"/>
                  <a:ea typeface="Century Schoolbook" charset="0"/>
                  <a:cs typeface="Century Schoolbook" charset="0"/>
                </a:rPr>
                <a:t>“Bills of credit”</a:t>
              </a:r>
            </a:p>
            <a:p>
              <a:pPr algn="ctr" defTabSz="2035175"/>
              <a:r>
                <a:rPr lang="en-US" sz="1000">
                  <a:latin typeface="Century Schoolbook" charset="0"/>
                  <a:ea typeface="Century Schoolbook" charset="0"/>
                  <a:cs typeface="Century Schoolbook" charset="0"/>
                </a:rPr>
                <a:t>Legal Tender Notes</a:t>
              </a:r>
            </a:p>
          </p:txBody>
        </p:sp>
        <p:cxnSp>
          <p:nvCxnSpPr>
            <p:cNvPr id="180" name="Straight Connector 179"/>
            <p:cNvCxnSpPr>
              <a:stCxn id="42002" idx="3"/>
              <a:endCxn id="118" idx="1"/>
            </p:cNvCxnSpPr>
            <p:nvPr/>
          </p:nvCxnSpPr>
          <p:spPr>
            <a:xfrm>
              <a:off x="6515082" y="3049520"/>
              <a:ext cx="333372" cy="95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2" name="Elbow Connector 191"/>
            <p:cNvCxnSpPr>
              <a:stCxn id="42003" idx="0"/>
              <a:endCxn id="42002" idx="0"/>
            </p:cNvCxnSpPr>
            <p:nvPr/>
          </p:nvCxnSpPr>
          <p:spPr>
            <a:xfrm rot="16200000" flipH="1" flipV="1">
              <a:off x="7193734" y="1720015"/>
              <a:ext cx="96830" cy="2254228"/>
            </a:xfrm>
            <a:prstGeom prst="bentConnector3">
              <a:avLst>
                <a:gd name="adj1" fmla="val -91796"/>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6848453" y="2690772"/>
              <a:ext cx="914391" cy="738132"/>
            </a:xfrm>
            <a:prstGeom prst="rect">
              <a:avLst/>
            </a:prstGeom>
            <a:solidFill>
              <a:srgbClr val="FFDDA4"/>
            </a:solidFill>
          </p:spPr>
          <p:txBody>
            <a:bodyPr>
              <a:spAutoFit/>
            </a:bodyPr>
            <a:lstStyle/>
            <a:p>
              <a:pPr algn="ctr" defTabSz="2035272">
                <a:tabLst>
                  <a:tab pos="2739819" algn="l"/>
                  <a:tab pos="5885538" algn="l"/>
                  <a:tab pos="9081996" algn="l"/>
                </a:tabLst>
                <a:defRPr/>
              </a:pPr>
              <a:r>
                <a:rPr lang="en-US" sz="1400" cap="small" dirty="0">
                  <a:latin typeface="Century Schoolbook"/>
                  <a:cs typeface="Century Schoolbook"/>
                </a:rPr>
                <a:t>Federal</a:t>
              </a:r>
            </a:p>
            <a:p>
              <a:pPr algn="ctr" defTabSz="2035272">
                <a:tabLst>
                  <a:tab pos="2739819" algn="l"/>
                  <a:tab pos="5885538" algn="l"/>
                  <a:tab pos="9081996" algn="l"/>
                </a:tabLst>
                <a:defRPr/>
              </a:pPr>
              <a:r>
                <a:rPr lang="en-US" sz="1400" cap="small" dirty="0">
                  <a:latin typeface="Century Schoolbook"/>
                  <a:cs typeface="Century Schoolbook"/>
                </a:rPr>
                <a:t>Reserve</a:t>
              </a:r>
            </a:p>
            <a:p>
              <a:pPr algn="ctr" defTabSz="2035272">
                <a:tabLst>
                  <a:tab pos="2739819" algn="l"/>
                  <a:tab pos="5885538" algn="l"/>
                  <a:tab pos="9081996" algn="l"/>
                </a:tabLst>
                <a:defRPr/>
              </a:pPr>
              <a:r>
                <a:rPr lang="en-US" sz="1400" cap="small" dirty="0">
                  <a:latin typeface="Century Schoolbook"/>
                  <a:cs typeface="Century Schoolbook"/>
                </a:rPr>
                <a:t>System</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box(in)">
                                      <p:cBhvr>
                                        <p:cTn id="16" dur="500"/>
                                        <p:tgtEl>
                                          <p:spTgt spid="1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94"/>
                                        </p:tgtEl>
                                        <p:attrNameLst>
                                          <p:attrName>style.visibility</p:attrName>
                                        </p:attrNameLst>
                                      </p:cBhvr>
                                      <p:to>
                                        <p:strVal val="visible"/>
                                      </p:to>
                                    </p:set>
                                    <p:animEffect transition="in" filter="box(in)">
                                      <p:cBhvr>
                                        <p:cTn id="26" dur="500"/>
                                        <p:tgtEl>
                                          <p:spTgt spid="29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13" grpId="0"/>
      <p:bldP spid="174" grpId="0" animBg="1"/>
      <p:bldP spid="294"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sz="4000">
                <a:ea typeface="ＭＳ Ｐゴシック" charset="-128"/>
                <a:cs typeface="ＭＳ Ｐゴシック" charset="-128"/>
              </a:rPr>
              <a:t>Federal Reserve Notes are </a:t>
            </a:r>
            <a:br>
              <a:rPr lang="en-US" sz="4000">
                <a:ea typeface="ＭＳ Ｐゴシック" charset="-128"/>
                <a:cs typeface="ＭＳ Ｐゴシック" charset="-128"/>
              </a:rPr>
            </a:br>
            <a:r>
              <a:rPr lang="en-US" sz="4000" u="sng">
                <a:solidFill>
                  <a:srgbClr val="FF3300"/>
                </a:solidFill>
                <a:ea typeface="ＭＳ Ｐゴシック" charset="-128"/>
                <a:cs typeface="ＭＳ Ｐゴシック" charset="-128"/>
              </a:rPr>
              <a:t>NOT</a:t>
            </a:r>
            <a:r>
              <a:rPr lang="en-US" sz="4000">
                <a:solidFill>
                  <a:srgbClr val="FF3300"/>
                </a:solidFill>
                <a:ea typeface="ＭＳ Ｐゴシック" charset="-128"/>
                <a:cs typeface="ＭＳ Ｐゴシック" charset="-128"/>
              </a:rPr>
              <a:t> Dollar</a:t>
            </a:r>
            <a:r>
              <a:rPr lang="en-US" sz="3200">
                <a:solidFill>
                  <a:srgbClr val="FF3300"/>
                </a:solidFill>
                <a:ea typeface="ＭＳ Ｐゴシック" charset="-128"/>
                <a:cs typeface="ＭＳ Ｐゴシック" charset="-128"/>
              </a:rPr>
              <a:t>$</a:t>
            </a:r>
            <a:r>
              <a:rPr lang="en-US" sz="4000">
                <a:solidFill>
                  <a:srgbClr val="FF3300"/>
                </a:solidFill>
                <a:ea typeface="ＭＳ Ｐゴシック" charset="-128"/>
                <a:cs typeface="ＭＳ Ｐゴシック" charset="-128"/>
              </a:rPr>
              <a:t> or Lawful Money</a:t>
            </a:r>
          </a:p>
        </p:txBody>
      </p:sp>
      <p:sp>
        <p:nvSpPr>
          <p:cNvPr id="44035" name="Rectangle 8"/>
          <p:cNvSpPr>
            <a:spLocks noGrp="1" noChangeArrowheads="1"/>
          </p:cNvSpPr>
          <p:nvPr>
            <p:ph type="body" sz="half" idx="2"/>
          </p:nvPr>
        </p:nvSpPr>
        <p:spPr/>
        <p:txBody>
          <a:bodyPr/>
          <a:lstStyle/>
          <a:p>
            <a:pPr marL="0" indent="0" eaLnBrk="1" hangingPunct="1">
              <a:lnSpc>
                <a:spcPct val="80000"/>
              </a:lnSpc>
              <a:buFontTx/>
              <a:buNone/>
            </a:pPr>
            <a:r>
              <a:rPr lang="en-US" sz="1200">
                <a:ea typeface="ＭＳ Ｐゴシック" charset="-128"/>
                <a:cs typeface="ＭＳ Ｐゴシック" charset="-128"/>
              </a:rPr>
              <a:t>-CITE-</a:t>
            </a:r>
          </a:p>
          <a:p>
            <a:pPr marL="0" indent="0" eaLnBrk="1" hangingPunct="1">
              <a:lnSpc>
                <a:spcPct val="80000"/>
              </a:lnSpc>
              <a:buFontTx/>
              <a:buNone/>
            </a:pPr>
            <a:r>
              <a:rPr lang="en-US" sz="1200">
                <a:ea typeface="ＭＳ Ｐゴシック" charset="-128"/>
                <a:cs typeface="ＭＳ Ｐゴシック" charset="-128"/>
              </a:rPr>
              <a:t>12 USC Sec. 411 01/03/05</a:t>
            </a:r>
          </a:p>
          <a:p>
            <a:pPr marL="0" indent="0" eaLnBrk="1" hangingPunct="1">
              <a:lnSpc>
                <a:spcPct val="80000"/>
              </a:lnSpc>
              <a:buFontTx/>
              <a:buNone/>
            </a:pPr>
            <a:r>
              <a:rPr lang="en-US" sz="1200">
                <a:ea typeface="ＭＳ Ｐゴシック" charset="-128"/>
                <a:cs typeface="ＭＳ Ｐゴシック" charset="-128"/>
              </a:rPr>
              <a:t/>
            </a:r>
            <a:br>
              <a:rPr lang="en-US" sz="1200">
                <a:ea typeface="ＭＳ Ｐゴシック" charset="-128"/>
                <a:cs typeface="ＭＳ Ｐゴシック" charset="-128"/>
              </a:rPr>
            </a:br>
            <a:r>
              <a:rPr lang="en-US" sz="1200">
                <a:ea typeface="ＭＳ Ｐゴシック" charset="-128"/>
                <a:cs typeface="ＭＳ Ｐゴシック" charset="-128"/>
              </a:rPr>
              <a:t>-EXPCITE-</a:t>
            </a:r>
          </a:p>
          <a:p>
            <a:pPr marL="0" indent="0" eaLnBrk="1" hangingPunct="1">
              <a:lnSpc>
                <a:spcPct val="80000"/>
              </a:lnSpc>
              <a:buFontTx/>
              <a:buNone/>
            </a:pPr>
            <a:r>
              <a:rPr lang="en-US" sz="1200">
                <a:ea typeface="ＭＳ Ｐゴシック" charset="-128"/>
                <a:cs typeface="ＭＳ Ｐゴシック" charset="-128"/>
              </a:rPr>
              <a:t>TITLE 12 - BANKS AND BANKING</a:t>
            </a:r>
          </a:p>
          <a:p>
            <a:pPr marL="0" indent="0" eaLnBrk="1" hangingPunct="1">
              <a:lnSpc>
                <a:spcPct val="80000"/>
              </a:lnSpc>
              <a:buFontTx/>
              <a:buNone/>
            </a:pPr>
            <a:r>
              <a:rPr lang="en-US" sz="1200">
                <a:ea typeface="ＭＳ Ｐゴシック" charset="-128"/>
                <a:cs typeface="ＭＳ Ｐゴシック" charset="-128"/>
              </a:rPr>
              <a:t>CHAPTER 3 - FEDERAL RESERVE SYSTEM</a:t>
            </a:r>
          </a:p>
          <a:p>
            <a:pPr marL="0" indent="0" eaLnBrk="1" hangingPunct="1">
              <a:lnSpc>
                <a:spcPct val="80000"/>
              </a:lnSpc>
              <a:buFontTx/>
              <a:buNone/>
            </a:pPr>
            <a:r>
              <a:rPr lang="en-US" sz="1200">
                <a:ea typeface="ＭＳ Ｐゴシック" charset="-128"/>
                <a:cs typeface="ＭＳ Ｐゴシック" charset="-128"/>
              </a:rPr>
              <a:t>SUBCHAPTER XII - FEDERAL RESERVE NOTES</a:t>
            </a:r>
          </a:p>
          <a:p>
            <a:pPr marL="0" indent="0" eaLnBrk="1" hangingPunct="1">
              <a:lnSpc>
                <a:spcPct val="80000"/>
              </a:lnSpc>
              <a:buFontTx/>
              <a:buNone/>
            </a:pPr>
            <a:endParaRPr lang="en-US" sz="1200">
              <a:ea typeface="ＭＳ Ｐゴシック" charset="-128"/>
              <a:cs typeface="ＭＳ Ｐゴシック" charset="-128"/>
            </a:endParaRPr>
          </a:p>
          <a:p>
            <a:pPr marL="0" indent="0" eaLnBrk="1" hangingPunct="1">
              <a:lnSpc>
                <a:spcPct val="80000"/>
              </a:lnSpc>
              <a:buFontTx/>
              <a:buNone/>
            </a:pPr>
            <a:r>
              <a:rPr lang="en-US" sz="1200">
                <a:ea typeface="ＭＳ Ｐゴシック" charset="-128"/>
                <a:cs typeface="ＭＳ Ｐゴシック" charset="-128"/>
              </a:rPr>
              <a:t>-HEAD-</a:t>
            </a:r>
          </a:p>
          <a:p>
            <a:pPr marL="0" indent="0" eaLnBrk="1" hangingPunct="1">
              <a:lnSpc>
                <a:spcPct val="80000"/>
              </a:lnSpc>
              <a:buFontTx/>
              <a:buNone/>
            </a:pPr>
            <a:r>
              <a:rPr lang="en-US" sz="1200">
                <a:ea typeface="ＭＳ Ｐゴシック" charset="-128"/>
                <a:cs typeface="ＭＳ Ｐゴシック" charset="-128"/>
              </a:rPr>
              <a:t>Sec. 411. Issuance to reserve banks; nature of obligation; redemption</a:t>
            </a:r>
          </a:p>
          <a:p>
            <a:pPr marL="0" indent="0" eaLnBrk="1" hangingPunct="1">
              <a:lnSpc>
                <a:spcPct val="80000"/>
              </a:lnSpc>
              <a:buFontTx/>
              <a:buNone/>
            </a:pPr>
            <a:endParaRPr lang="en-US" sz="1200">
              <a:ea typeface="ＭＳ Ｐゴシック" charset="-128"/>
              <a:cs typeface="ＭＳ Ｐゴシック" charset="-128"/>
            </a:endParaRPr>
          </a:p>
          <a:p>
            <a:pPr marL="0" indent="0" eaLnBrk="1" hangingPunct="1">
              <a:lnSpc>
                <a:spcPct val="80000"/>
              </a:lnSpc>
              <a:buFontTx/>
              <a:buNone/>
            </a:pPr>
            <a:r>
              <a:rPr lang="en-US" sz="1200">
                <a:ea typeface="ＭＳ Ｐゴシック" charset="-128"/>
                <a:cs typeface="ＭＳ Ｐゴシック" charset="-128"/>
              </a:rPr>
              <a:t>-STATUTE-</a:t>
            </a:r>
            <a:endParaRPr lang="en-US" sz="1200" b="1">
              <a:ea typeface="ＭＳ Ｐゴシック" charset="-128"/>
              <a:cs typeface="ＭＳ Ｐゴシック" charset="-128"/>
            </a:endParaRPr>
          </a:p>
          <a:p>
            <a:pPr marL="0" indent="0" eaLnBrk="1" hangingPunct="1">
              <a:lnSpc>
                <a:spcPct val="80000"/>
              </a:lnSpc>
              <a:buFontTx/>
              <a:buNone/>
            </a:pPr>
            <a:r>
              <a:rPr lang="en-US" sz="1200" b="1">
                <a:solidFill>
                  <a:srgbClr val="FF3300"/>
                </a:solidFill>
                <a:ea typeface="ＭＳ Ｐゴシック" charset="-128"/>
                <a:cs typeface="ＭＳ Ｐゴシック" charset="-128"/>
              </a:rPr>
              <a:t>Federal reserve notes</a:t>
            </a:r>
            <a:r>
              <a:rPr lang="en-US" sz="1200">
                <a:ea typeface="ＭＳ Ｐゴシック" charset="-128"/>
                <a:cs typeface="ＭＳ Ｐゴシック" charset="-128"/>
              </a:rPr>
              <a:t>, to be issued at the discretion of the Board of Governors of the Federal Reserve System for the purpose of making advances to Federal reserve banks through the Federal reserve agents as hereinafter set forth and for no other purpose, are authorized. The said notes shall be obligations of the United States and shall be receivable by all national and member banks and Federal reserve banks and for all taxes, customs, and other public dues. They </a:t>
            </a:r>
            <a:r>
              <a:rPr lang="en-US" sz="1200" b="1">
                <a:solidFill>
                  <a:srgbClr val="FF3300"/>
                </a:solidFill>
                <a:ea typeface="ＭＳ Ｐゴシック" charset="-128"/>
                <a:cs typeface="ＭＳ Ｐゴシック" charset="-128"/>
              </a:rPr>
              <a:t>shall be redeemed in </a:t>
            </a:r>
            <a:r>
              <a:rPr lang="en-US" sz="1200" b="1" u="sng">
                <a:solidFill>
                  <a:srgbClr val="FF3300"/>
                </a:solidFill>
                <a:ea typeface="ＭＳ Ｐゴシック" charset="-128"/>
                <a:cs typeface="ＭＳ Ｐゴシック" charset="-128"/>
              </a:rPr>
              <a:t>lawful money </a:t>
            </a:r>
            <a:r>
              <a:rPr lang="en-US" sz="1200" b="1">
                <a:solidFill>
                  <a:srgbClr val="FF3300"/>
                </a:solidFill>
                <a:ea typeface="ＭＳ Ｐゴシック" charset="-128"/>
                <a:cs typeface="ＭＳ Ｐゴシック" charset="-128"/>
              </a:rPr>
              <a:t>on demand</a:t>
            </a:r>
            <a:r>
              <a:rPr lang="en-US" sz="1200" b="1">
                <a:ea typeface="ＭＳ Ｐゴシック" charset="-128"/>
                <a:cs typeface="ＭＳ Ｐゴシック" charset="-128"/>
              </a:rPr>
              <a:t> </a:t>
            </a:r>
            <a:r>
              <a:rPr lang="en-US" sz="1200">
                <a:ea typeface="ＭＳ Ｐゴシック" charset="-128"/>
                <a:cs typeface="ＭＳ Ｐゴシック" charset="-128"/>
              </a:rPr>
              <a:t>at the Treasury Department of the United States, in the city of Washington, District of Columbia, or at any Federal Reserve bank.</a:t>
            </a:r>
          </a:p>
        </p:txBody>
      </p:sp>
      <p:pic>
        <p:nvPicPr>
          <p:cNvPr id="44036" name="Picture 11" descr="Obverse of the $1 bill">
            <a:hlinkClick r:id="rId3" tooltip="Obverse of the $1 bill"/>
          </p:cNvPr>
          <p:cNvPicPr>
            <a:picLocks noChangeAspect="1" noChangeArrowheads="1"/>
          </p:cNvPicPr>
          <p:nvPr/>
        </p:nvPicPr>
        <p:blipFill>
          <a:blip r:embed="rId4"/>
          <a:srcRect/>
          <a:stretch>
            <a:fillRect/>
          </a:stretch>
        </p:blipFill>
        <p:spPr bwMode="auto">
          <a:xfrm>
            <a:off x="2438400" y="2286000"/>
            <a:ext cx="1714500" cy="714375"/>
          </a:xfrm>
          <a:prstGeom prst="rect">
            <a:avLst/>
          </a:prstGeom>
          <a:noFill/>
          <a:ln w="9525">
            <a:noFill/>
            <a:miter lim="800000"/>
            <a:headEnd/>
            <a:tailEnd/>
          </a:ln>
        </p:spPr>
      </p:pic>
      <p:sp>
        <p:nvSpPr>
          <p:cNvPr id="44037" name="Text Box 13"/>
          <p:cNvSpPr txBox="1">
            <a:spLocks noChangeArrowheads="1"/>
          </p:cNvSpPr>
          <p:nvPr/>
        </p:nvSpPr>
        <p:spPr bwMode="auto">
          <a:xfrm>
            <a:off x="1965325" y="2478088"/>
            <a:ext cx="317500" cy="366712"/>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44038" name="Line 14"/>
          <p:cNvSpPr>
            <a:spLocks noChangeShapeType="1"/>
          </p:cNvSpPr>
          <p:nvPr/>
        </p:nvSpPr>
        <p:spPr bwMode="auto">
          <a:xfrm flipH="1">
            <a:off x="2100263" y="2565400"/>
            <a:ext cx="47625" cy="190500"/>
          </a:xfrm>
          <a:prstGeom prst="line">
            <a:avLst/>
          </a:prstGeom>
          <a:noFill/>
          <a:ln w="9525">
            <a:solidFill>
              <a:srgbClr val="FF3300"/>
            </a:solidFill>
            <a:round/>
            <a:headEnd/>
            <a:tailEnd/>
          </a:ln>
        </p:spPr>
        <p:txBody>
          <a:bodyPr>
            <a:prstTxWarp prst="textNoShape">
              <a:avLst/>
            </a:prstTxWarp>
          </a:bodyPr>
          <a:lstStyle/>
          <a:p>
            <a:endParaRPr lang="en-US"/>
          </a:p>
        </p:txBody>
      </p:sp>
      <p:sp>
        <p:nvSpPr>
          <p:cNvPr id="44039" name="Rectangle 15"/>
          <p:cNvSpPr>
            <a:spLocks noChangeArrowheads="1"/>
          </p:cNvSpPr>
          <p:nvPr/>
        </p:nvSpPr>
        <p:spPr bwMode="auto">
          <a:xfrm>
            <a:off x="381000" y="3722688"/>
            <a:ext cx="3962400" cy="915987"/>
          </a:xfrm>
          <a:prstGeom prst="rect">
            <a:avLst/>
          </a:prstGeom>
          <a:noFill/>
          <a:ln w="9525">
            <a:noFill/>
            <a:miter lim="800000"/>
            <a:headEnd/>
            <a:tailEnd/>
          </a:ln>
        </p:spPr>
        <p:txBody>
          <a:bodyPr>
            <a:prstTxWarp prst="textNoShape">
              <a:avLst/>
            </a:prstTxWarp>
            <a:spAutoFit/>
          </a:bodyPr>
          <a:lstStyle/>
          <a:p>
            <a:pPr algn="ctr"/>
            <a:r>
              <a:rPr lang="en-US" b="1"/>
              <a:t>Federal reserve notes shall be </a:t>
            </a:r>
            <a:r>
              <a:rPr lang="en-US" b="1" u="sng"/>
              <a:t>redeemed</a:t>
            </a:r>
            <a:r>
              <a:rPr lang="en-US" b="1"/>
              <a:t> in </a:t>
            </a:r>
            <a:r>
              <a:rPr lang="en-US" b="1" u="sng"/>
              <a:t>lawful money </a:t>
            </a:r>
            <a:r>
              <a:rPr lang="en-US" b="1"/>
              <a:t>on demand.</a:t>
            </a:r>
          </a:p>
        </p:txBody>
      </p:sp>
      <p:sp>
        <p:nvSpPr>
          <p:cNvPr id="44040" name="Oval 17"/>
          <p:cNvSpPr>
            <a:spLocks noChangeArrowheads="1"/>
          </p:cNvSpPr>
          <p:nvPr/>
        </p:nvSpPr>
        <p:spPr bwMode="auto">
          <a:xfrm>
            <a:off x="381000" y="3429000"/>
            <a:ext cx="4038600" cy="1371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4041" name="Line 18"/>
          <p:cNvSpPr>
            <a:spLocks noChangeShapeType="1"/>
          </p:cNvSpPr>
          <p:nvPr/>
        </p:nvSpPr>
        <p:spPr bwMode="auto">
          <a:xfrm>
            <a:off x="4419600" y="4114800"/>
            <a:ext cx="304800" cy="9144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sp>
        <p:nvSpPr>
          <p:cNvPr id="44042" name="Line 20"/>
          <p:cNvSpPr>
            <a:spLocks noChangeShapeType="1"/>
          </p:cNvSpPr>
          <p:nvPr/>
        </p:nvSpPr>
        <p:spPr bwMode="auto">
          <a:xfrm flipH="1" flipV="1">
            <a:off x="1447800" y="4724400"/>
            <a:ext cx="3200400" cy="6858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pic>
        <p:nvPicPr>
          <p:cNvPr id="44043"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9600" y="2057400"/>
            <a:ext cx="1295400" cy="120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What is a Federal Reserve Note?</a:t>
            </a:r>
          </a:p>
        </p:txBody>
      </p:sp>
      <p:sp>
        <p:nvSpPr>
          <p:cNvPr id="38915" name="Rectangle 5"/>
          <p:cNvSpPr>
            <a:spLocks noGrp="1" noChangeArrowheads="1"/>
          </p:cNvSpPr>
          <p:nvPr>
            <p:ph type="body" sz="half" idx="2"/>
          </p:nvPr>
        </p:nvSpPr>
        <p:spPr>
          <a:xfrm>
            <a:off x="457200" y="3581400"/>
            <a:ext cx="8229600" cy="2971800"/>
          </a:xfrm>
        </p:spPr>
        <p:txBody>
          <a:bodyPr/>
          <a:lstStyle/>
          <a:p>
            <a:pPr eaLnBrk="1" hangingPunct="1">
              <a:lnSpc>
                <a:spcPct val="90000"/>
              </a:lnSpc>
            </a:pPr>
            <a:r>
              <a:rPr lang="en-US" sz="2400" dirty="0">
                <a:solidFill>
                  <a:srgbClr val="FF3300"/>
                </a:solidFill>
                <a:ea typeface="ＭＳ Ｐゴシック" charset="-128"/>
                <a:cs typeface="ＭＳ Ｐゴシック" charset="-128"/>
              </a:rPr>
              <a:t>It is a Private Bank Note</a:t>
            </a:r>
            <a:r>
              <a:rPr lang="en-US" sz="2400" dirty="0">
                <a:ea typeface="ＭＳ Ｐゴシック" charset="-128"/>
                <a:cs typeface="ＭＳ Ｐゴシック" charset="-128"/>
              </a:rPr>
              <a:t> </a:t>
            </a:r>
          </a:p>
          <a:p>
            <a:pPr lvl="1" eaLnBrk="1" hangingPunct="1">
              <a:lnSpc>
                <a:spcPct val="90000"/>
              </a:lnSpc>
            </a:pPr>
            <a:r>
              <a:rPr lang="en-US" sz="2000" dirty="0"/>
              <a:t>(It is a promise from the bank to pay real lawful money)</a:t>
            </a:r>
          </a:p>
          <a:p>
            <a:pPr eaLnBrk="1" hangingPunct="1">
              <a:lnSpc>
                <a:spcPct val="90000"/>
              </a:lnSpc>
            </a:pPr>
            <a:r>
              <a:rPr lang="en-US" sz="2400" dirty="0">
                <a:ea typeface="ＭＳ Ｐゴシック" charset="-128"/>
                <a:cs typeface="ＭＳ Ｐゴシック" charset="-128"/>
              </a:rPr>
              <a:t>It is Redeemable for Lawful Money on Demand</a:t>
            </a:r>
          </a:p>
          <a:p>
            <a:pPr lvl="1" eaLnBrk="1" hangingPunct="1">
              <a:lnSpc>
                <a:spcPct val="90000"/>
              </a:lnSpc>
            </a:pPr>
            <a:r>
              <a:rPr lang="en-US" sz="2000" dirty="0"/>
              <a:t>(Pursuant to Title 12 U.S.C. § 411)</a:t>
            </a:r>
          </a:p>
          <a:p>
            <a:pPr eaLnBrk="1" hangingPunct="1">
              <a:lnSpc>
                <a:spcPct val="90000"/>
              </a:lnSpc>
            </a:pPr>
            <a:r>
              <a:rPr lang="en-US" sz="2400" dirty="0">
                <a:solidFill>
                  <a:srgbClr val="FF3300"/>
                </a:solidFill>
                <a:ea typeface="ＭＳ Ｐゴシック" charset="-128"/>
                <a:cs typeface="ＭＳ Ｐゴシック" charset="-128"/>
              </a:rPr>
              <a:t>It is NOT Constitutionally Authorized Money</a:t>
            </a:r>
          </a:p>
          <a:p>
            <a:pPr lvl="1" eaLnBrk="1" hangingPunct="1">
              <a:lnSpc>
                <a:spcPct val="90000"/>
              </a:lnSpc>
            </a:pPr>
            <a:r>
              <a:rPr lang="en-US" sz="2000" dirty="0"/>
              <a:t>(Constitution only authorizes gold or silver Coin as Tender in Payment of Debts within the 50 states of the Union, see </a:t>
            </a:r>
            <a:r>
              <a:rPr lang="fr-FR" sz="2000" dirty="0"/>
              <a:t>Article I Section 10, Clause 1)</a:t>
            </a:r>
            <a:endParaRPr lang="en-US" sz="2000" dirty="0"/>
          </a:p>
        </p:txBody>
      </p:sp>
      <p:pic>
        <p:nvPicPr>
          <p:cNvPr id="38916" name="Picture 6" descr="Obverse of the $1 bill">
            <a:hlinkClick r:id="rId3" tooltip="Obverse of the $1 bill"/>
          </p:cNvPr>
          <p:cNvPicPr>
            <a:picLocks noGrp="1" noChangeAspect="1" noChangeArrowheads="1"/>
          </p:cNvPicPr>
          <p:nvPr>
            <p:ph sz="half" idx="1"/>
          </p:nvPr>
        </p:nvPicPr>
        <p:blipFill>
          <a:blip r:embed="rId4"/>
          <a:srcRect/>
          <a:stretch>
            <a:fillRect/>
          </a:stretch>
        </p:blipFill>
        <p:spPr>
          <a:xfrm>
            <a:off x="2133600" y="1524000"/>
            <a:ext cx="4648200" cy="19367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915">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8915">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891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capture-1.png"/>
          <p:cNvPicPr>
            <a:picLocks noChangeAspect="1"/>
          </p:cNvPicPr>
          <p:nvPr/>
        </p:nvPicPr>
        <p:blipFill>
          <a:blip r:embed="rId3"/>
          <a:srcRect/>
          <a:stretch>
            <a:fillRect/>
          </a:stretch>
        </p:blipFill>
        <p:spPr bwMode="auto">
          <a:xfrm>
            <a:off x="839787" y="0"/>
            <a:ext cx="7161213"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A Federal Reserve Note </a:t>
            </a:r>
            <a:br>
              <a:rPr lang="en-US" sz="4000">
                <a:ea typeface="ＭＳ Ｐゴシック" charset="-128"/>
                <a:cs typeface="ＭＳ Ｐゴシック" charset="-128"/>
              </a:rPr>
            </a:br>
            <a:r>
              <a:rPr lang="en-US" sz="4000">
                <a:ea typeface="ＭＳ Ｐゴシック" charset="-128"/>
                <a:cs typeface="ＭＳ Ｐゴシック" charset="-128"/>
              </a:rPr>
              <a:t>is </a:t>
            </a:r>
            <a:r>
              <a:rPr lang="en-US" sz="4000" u="sng">
                <a:solidFill>
                  <a:srgbClr val="FF3300"/>
                </a:solidFill>
                <a:ea typeface="ＭＳ Ｐゴシック" charset="-128"/>
                <a:cs typeface="ＭＳ Ｐゴシック" charset="-128"/>
              </a:rPr>
              <a:t>not</a:t>
            </a:r>
            <a:r>
              <a:rPr lang="en-US" sz="4000">
                <a:ea typeface="ＭＳ Ｐゴシック" charset="-128"/>
                <a:cs typeface="ＭＳ Ｐゴシック" charset="-128"/>
              </a:rPr>
              <a:t> a Dollar - they have no value</a:t>
            </a:r>
          </a:p>
        </p:txBody>
      </p:sp>
      <p:sp>
        <p:nvSpPr>
          <p:cNvPr id="46083" name="Rectangle 3"/>
          <p:cNvSpPr>
            <a:spLocks noGrp="1" noChangeArrowheads="1"/>
          </p:cNvSpPr>
          <p:nvPr>
            <p:ph type="body" sz="half" idx="1"/>
          </p:nvPr>
        </p:nvSpPr>
        <p:spPr/>
        <p:txBody>
          <a:bodyPr/>
          <a:lstStyle/>
          <a:p>
            <a:pPr marL="0" indent="0" eaLnBrk="1" hangingPunct="1">
              <a:buFontTx/>
              <a:buNone/>
            </a:pPr>
            <a:r>
              <a:rPr lang="en-US" sz="2400">
                <a:ea typeface="ＭＳ Ｐゴシック" charset="-128"/>
                <a:cs typeface="ＭＳ Ｐゴシック" charset="-128"/>
              </a:rPr>
              <a:t>U.S. Dept of Treasury web site states:</a:t>
            </a:r>
          </a:p>
          <a:p>
            <a:pPr marL="114300" lvl="1" indent="233363" eaLnBrk="1" hangingPunct="1">
              <a:buFontTx/>
              <a:buNone/>
            </a:pPr>
            <a:r>
              <a:rPr lang="en-US" sz="2000">
                <a:solidFill>
                  <a:srgbClr val="FF3300"/>
                </a:solidFill>
              </a:rPr>
              <a:t>Federal Reserve notes are not redeemable in gold, silver or any other commodity</a:t>
            </a:r>
            <a:r>
              <a:rPr lang="en-US" sz="2000"/>
              <a:t>, and receive no backing by anything. This has been the case since 1933. </a:t>
            </a:r>
            <a:r>
              <a:rPr lang="en-US" sz="2000">
                <a:solidFill>
                  <a:srgbClr val="FF3300"/>
                </a:solidFill>
              </a:rPr>
              <a:t>The notes have no value for themselves</a:t>
            </a:r>
            <a:r>
              <a:rPr lang="en-US" sz="2000"/>
              <a:t> …</a:t>
            </a:r>
          </a:p>
          <a:p>
            <a:pPr marL="114300" lvl="1" indent="233363" eaLnBrk="1" hangingPunct="1">
              <a:buFontTx/>
              <a:buNone/>
            </a:pPr>
            <a:endParaRPr lang="en-US" sz="1000"/>
          </a:p>
          <a:p>
            <a:pPr marL="114300" lvl="1" indent="233363" eaLnBrk="1" hangingPunct="1">
              <a:buFontTx/>
              <a:buNone/>
            </a:pPr>
            <a:r>
              <a:rPr lang="en-US" sz="1000">
                <a:hlinkClick r:id="rId3"/>
              </a:rPr>
              <a:t>http://www.treasury.gov/resource-center/faqs/Currency/Pages/legal-tender.aspx</a:t>
            </a:r>
            <a:endParaRPr lang="en-US" sz="500">
              <a:ea typeface="ＭＳ Ｐゴシック" charset="-128"/>
              <a:cs typeface="ＭＳ Ｐゴシック" charset="-128"/>
            </a:endParaRPr>
          </a:p>
        </p:txBody>
      </p:sp>
      <p:pic>
        <p:nvPicPr>
          <p:cNvPr id="46084" name="Picture 4">
            <a:hlinkClick r:id="rId4"/>
          </p:cNvPr>
          <p:cNvPicPr>
            <a:picLocks noGrp="1" noChangeAspect="1" noChangeArrowheads="1"/>
          </p:cNvPicPr>
          <p:nvPr>
            <p:ph sz="half" idx="2"/>
          </p:nvPr>
        </p:nvPicPr>
        <p:blipFill>
          <a:blip r:embed="rId5"/>
          <a:srcRect/>
          <a:stretch>
            <a:fillRect/>
          </a:stretch>
        </p:blipFill>
        <p:spPr/>
      </p:pic>
      <p:pic>
        <p:nvPicPr>
          <p:cNvPr id="46085" name="Picture 5" descr="Obverse of the $1 bill">
            <a:hlinkClick r:id="rId6" tooltip="Obverse of the $1 bill"/>
          </p:cNvPr>
          <p:cNvPicPr>
            <a:picLocks noChangeAspect="1" noChangeArrowheads="1"/>
          </p:cNvPicPr>
          <p:nvPr/>
        </p:nvPicPr>
        <p:blipFill>
          <a:blip r:embed="rId7"/>
          <a:srcRect/>
          <a:stretch>
            <a:fillRect/>
          </a:stretch>
        </p:blipFill>
        <p:spPr bwMode="auto">
          <a:xfrm>
            <a:off x="1371600" y="5283200"/>
            <a:ext cx="2133600" cy="889000"/>
          </a:xfrm>
          <a:prstGeom prst="rect">
            <a:avLst/>
          </a:prstGeom>
          <a:noFill/>
          <a:ln w="9525">
            <a:noFill/>
            <a:miter lim="800000"/>
            <a:headEnd/>
            <a:tailEnd/>
          </a:ln>
        </p:spPr>
      </p:pic>
      <p:sp>
        <p:nvSpPr>
          <p:cNvPr id="46086" name="Text Box 6"/>
          <p:cNvSpPr txBox="1">
            <a:spLocks noChangeArrowheads="1"/>
          </p:cNvSpPr>
          <p:nvPr/>
        </p:nvSpPr>
        <p:spPr bwMode="auto">
          <a:xfrm rot="-2172957">
            <a:off x="1446213" y="5376863"/>
            <a:ext cx="1987550" cy="701675"/>
          </a:xfrm>
          <a:prstGeom prst="rect">
            <a:avLst/>
          </a:prstGeom>
          <a:noFill/>
          <a:ln w="9525">
            <a:noFill/>
            <a:miter lim="800000"/>
            <a:headEnd/>
            <a:tailEnd/>
          </a:ln>
        </p:spPr>
        <p:txBody>
          <a:bodyPr>
            <a:prstTxWarp prst="textNoShape">
              <a:avLst/>
            </a:prstTxWarp>
            <a:spAutoFit/>
          </a:bodyPr>
          <a:lstStyle/>
          <a:p>
            <a:pPr algn="ctr"/>
            <a:r>
              <a:rPr lang="en-US" sz="2000" b="1">
                <a:solidFill>
                  <a:srgbClr val="FF3300"/>
                </a:solidFill>
              </a:rPr>
              <a:t>No </a:t>
            </a:r>
            <a:r>
              <a:rPr lang="en-US" sz="1400" b="1">
                <a:solidFill>
                  <a:srgbClr val="FF3300"/>
                </a:solidFill>
              </a:rPr>
              <a:t>[Determinable]</a:t>
            </a:r>
            <a:r>
              <a:rPr lang="en-US" sz="2000" b="1">
                <a:solidFill>
                  <a:srgbClr val="FF3300"/>
                </a:solidFill>
              </a:rPr>
              <a:t> Value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Supreme Court - Coin Money is a Constitutional Requirement</a:t>
            </a:r>
          </a:p>
        </p:txBody>
      </p:sp>
      <p:sp>
        <p:nvSpPr>
          <p:cNvPr id="48131" name="Rectangle 3"/>
          <p:cNvSpPr>
            <a:spLocks noGrp="1" noChangeArrowheads="1"/>
          </p:cNvSpPr>
          <p:nvPr>
            <p:ph type="body" idx="1"/>
          </p:nvPr>
        </p:nvSpPr>
        <p:spPr>
          <a:xfrm>
            <a:off x="457200" y="1600200"/>
            <a:ext cx="8229600" cy="4648200"/>
          </a:xfrm>
        </p:spPr>
        <p:txBody>
          <a:bodyPr/>
          <a:lstStyle/>
          <a:p>
            <a:pPr marL="231775" indent="-231775" eaLnBrk="1" hangingPunct="1">
              <a:lnSpc>
                <a:spcPct val="80000"/>
              </a:lnSpc>
            </a:pPr>
            <a:r>
              <a:rPr lang="en-US" sz="1400" b="1" i="1" dirty="0">
                <a:solidFill>
                  <a:srgbClr val="0000FF"/>
                </a:solidFill>
                <a:ea typeface="ＭＳ Ｐゴシック" charset="-128"/>
                <a:cs typeface="ＭＳ Ｐゴシック" charset="-128"/>
                <a:hlinkClick r:id="rId3"/>
              </a:rPr>
              <a:t>United States v. Marigold</a:t>
            </a:r>
            <a:r>
              <a:rPr lang="en-US" sz="1400" b="1" dirty="0">
                <a:ea typeface="ＭＳ Ｐゴシック" charset="-128"/>
                <a:cs typeface="ＭＳ Ｐゴシック" charset="-128"/>
              </a:rPr>
              <a:t>, 50 U.S. (9 How.) 560, 567-568 (1850): </a:t>
            </a:r>
          </a:p>
          <a:p>
            <a:pPr marL="354013" lvl="1" indent="-7938" algn="just" eaLnBrk="1" hangingPunct="1">
              <a:buFontTx/>
              <a:buNone/>
            </a:pPr>
            <a:r>
              <a:rPr lang="en-US" sz="1500" dirty="0"/>
              <a:t>“They [</a:t>
            </a:r>
            <a:r>
              <a:rPr lang="en-US" sz="1500" b="1" dirty="0"/>
              <a:t>Congress</a:t>
            </a:r>
            <a:r>
              <a:rPr lang="en-US" sz="1500" dirty="0"/>
              <a:t>] </a:t>
            </a:r>
            <a:r>
              <a:rPr lang="en-US" sz="1500" b="1" dirty="0"/>
              <a:t>appertain rather to the execution of an important trust invested by the Constitution</a:t>
            </a:r>
            <a:r>
              <a:rPr lang="en-US" sz="1500" dirty="0"/>
              <a:t>, and to the obligation to fulfill that trust on the part of the government, </a:t>
            </a:r>
            <a:r>
              <a:rPr lang="en-US" sz="1500" b="1" dirty="0"/>
              <a:t>namely, the trust and the duty of creating and maintaining a uniform and </a:t>
            </a:r>
            <a:r>
              <a:rPr lang="en-US" sz="1500" b="1" u="sng" dirty="0">
                <a:solidFill>
                  <a:srgbClr val="FF3300"/>
                </a:solidFill>
              </a:rPr>
              <a:t>pure</a:t>
            </a:r>
            <a:r>
              <a:rPr lang="en-US" sz="1500" b="1" dirty="0"/>
              <a:t> </a:t>
            </a:r>
            <a:r>
              <a:rPr lang="en-US" sz="1500" b="1" u="sng" dirty="0">
                <a:solidFill>
                  <a:srgbClr val="FF3300"/>
                </a:solidFill>
              </a:rPr>
              <a:t>metallic standard of value</a:t>
            </a:r>
            <a:r>
              <a:rPr lang="en-US" sz="1500" b="1" dirty="0"/>
              <a:t> throughout the Union. The power of coining money and of regulating its value was delegated to Congress by the Constitution for the very purpose, as assigned by the framers of that instrument, of creating and preserving the uniformity and purity of such standard of value</a:t>
            </a:r>
            <a:r>
              <a:rPr lang="en-US" sz="1500" dirty="0"/>
              <a:t> * * * </a:t>
            </a:r>
          </a:p>
          <a:p>
            <a:pPr marL="354013" lvl="1" indent="-7938" algn="just" eaLnBrk="1" hangingPunct="1">
              <a:buFontTx/>
              <a:buNone/>
            </a:pPr>
            <a:endParaRPr lang="en-US" sz="1500" dirty="0"/>
          </a:p>
          <a:p>
            <a:pPr marL="354013" lvl="1" indent="-7938" algn="just" eaLnBrk="1" hangingPunct="1">
              <a:buFontTx/>
              <a:buNone/>
            </a:pPr>
            <a:r>
              <a:rPr lang="en-US" sz="1500" dirty="0"/>
              <a:t>"</a:t>
            </a:r>
            <a:r>
              <a:rPr lang="en-US" sz="1500" b="1" dirty="0">
                <a:solidFill>
                  <a:srgbClr val="0000FF"/>
                </a:solidFill>
              </a:rPr>
              <a:t>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a:t>
            </a:r>
            <a:r>
              <a:rPr lang="en-US" sz="1500" dirty="0"/>
              <a:t>. Whatever functions </a:t>
            </a:r>
            <a:r>
              <a:rPr lang="en-US" sz="1500" b="1" dirty="0"/>
              <a:t>Congress</a:t>
            </a:r>
            <a:r>
              <a:rPr lang="en-US" sz="1500" dirty="0"/>
              <a:t> are, by the Constitution, authorized to perform, they are, when the public good requires it, bound to perform; and on this principle, having emitted a circulating medium, a standard of value indispensable for the purposes of the community, and for the action of the government itself, they are accordingly authorized and </a:t>
            </a:r>
            <a:r>
              <a:rPr lang="en-US" sz="1500" b="1" dirty="0"/>
              <a:t>bound in duty to prevent its debasement and expulsion, and the destruction of the general confidence and convenience</a:t>
            </a:r>
            <a:r>
              <a:rPr lang="en-US" sz="1500" dirty="0"/>
              <a:t> …."</a:t>
            </a:r>
          </a:p>
        </p:txBody>
      </p:sp>
      <p:sp>
        <p:nvSpPr>
          <p:cNvPr id="48132" name="Text Box 6"/>
          <p:cNvSpPr txBox="1">
            <a:spLocks noChangeArrowheads="1"/>
          </p:cNvSpPr>
          <p:nvPr/>
        </p:nvSpPr>
        <p:spPr bwMode="auto">
          <a:xfrm>
            <a:off x="6172200" y="6110288"/>
            <a:ext cx="993775" cy="274637"/>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1792 Penny</a:t>
            </a:r>
          </a:p>
        </p:txBody>
      </p:sp>
      <p:pic>
        <p:nvPicPr>
          <p:cNvPr id="48133"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62800" y="5867400"/>
            <a:ext cx="762000" cy="762000"/>
          </a:xfrm>
          <a:prstGeom prst="rect">
            <a:avLst/>
          </a:prstGeom>
          <a:noFill/>
          <a:ln w="9525">
            <a:noFill/>
            <a:miter lim="800000"/>
            <a:headEnd/>
            <a:tailEnd/>
          </a:ln>
        </p:spPr>
      </p:pic>
      <p:pic>
        <p:nvPicPr>
          <p:cNvPr id="48134" name="Picture 8" descr="C:\Documents and Settings\Thomas Selgas\Desktop\Image1.gif"/>
          <p:cNvPicPr>
            <a:picLocks noChangeAspect="1" noChangeArrowheads="1"/>
          </p:cNvPicPr>
          <p:nvPr/>
        </p:nvPicPr>
        <p:blipFill>
          <a:blip r:embed="rId5"/>
          <a:srcRect/>
          <a:stretch>
            <a:fillRect/>
          </a:stretch>
        </p:blipFill>
        <p:spPr bwMode="auto">
          <a:xfrm>
            <a:off x="5486400" y="5867400"/>
            <a:ext cx="762000" cy="762000"/>
          </a:xfrm>
          <a:prstGeom prst="rect">
            <a:avLst/>
          </a:prstGeom>
          <a:noFill/>
          <a:ln w="9525">
            <a:noFill/>
            <a:miter lim="800000"/>
            <a:headEnd/>
            <a:tailEnd/>
          </a:ln>
        </p:spPr>
      </p:pic>
      <p:sp>
        <p:nvSpPr>
          <p:cNvPr id="7" name="Rectangle 6"/>
          <p:cNvSpPr/>
          <p:nvPr/>
        </p:nvSpPr>
        <p:spPr>
          <a:xfrm>
            <a:off x="304800" y="2133600"/>
            <a:ext cx="86868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dirty="0"/>
              <a:t>Marigold was recently cited in: </a:t>
            </a:r>
            <a:r>
              <a:rPr lang="en-US" i="1" dirty="0"/>
              <a:t>International</a:t>
            </a:r>
            <a:r>
              <a:rPr lang="en-US" i="1" dirty="0" smtClean="0"/>
              <a:t> Bancorp </a:t>
            </a:r>
            <a:r>
              <a:rPr lang="en-US" i="1" dirty="0" err="1" smtClean="0"/>
              <a:t>Llc</a:t>
            </a:r>
            <a:r>
              <a:rPr lang="en-US" i="1" dirty="0" smtClean="0"/>
              <a:t> </a:t>
            </a:r>
            <a:r>
              <a:rPr lang="en-US" i="1" dirty="0" err="1" smtClean="0"/>
              <a:t>v</a:t>
            </a:r>
            <a:r>
              <a:rPr lang="en-US" i="1" dirty="0" smtClean="0"/>
              <a:t>. </a:t>
            </a:r>
            <a:r>
              <a:rPr lang="en-US" i="1" dirty="0" err="1" smtClean="0"/>
              <a:t>Societe</a:t>
            </a:r>
            <a:r>
              <a:rPr lang="en-US" i="1" dirty="0" smtClean="0"/>
              <a:t> Des </a:t>
            </a:r>
            <a:r>
              <a:rPr lang="en-US" i="1" dirty="0" err="1" smtClean="0"/>
              <a:t>Bains</a:t>
            </a:r>
            <a:r>
              <a:rPr lang="en-US" i="1" dirty="0" smtClean="0"/>
              <a:t> De </a:t>
            </a:r>
            <a:r>
              <a:rPr lang="en-US" i="1" dirty="0" err="1" smtClean="0"/>
              <a:t>Mer</a:t>
            </a:r>
            <a:r>
              <a:rPr lang="en-US" i="1" dirty="0" smtClean="0"/>
              <a:t> et Du </a:t>
            </a:r>
            <a:r>
              <a:rPr lang="en-US" i="1" dirty="0" err="1" smtClean="0"/>
              <a:t>Cercle</a:t>
            </a:r>
            <a:r>
              <a:rPr lang="en-US" i="1" dirty="0" smtClean="0"/>
              <a:t> Des, 329 F. 3d 359, May 19, 2003 </a:t>
            </a:r>
            <a:r>
              <a:rPr lang="en-US" dirty="0" smtClean="0"/>
              <a:t>for a different reason but still stands affirming congressional responsibility to maintain a pure metallic monetary standard;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57200" y="533400"/>
            <a:ext cx="8229600" cy="6063199"/>
          </a:xfrm>
          <a:prstGeom prst="rect">
            <a:avLst/>
          </a:prstGeom>
        </p:spPr>
        <p:txBody>
          <a:bodyPr wrap="square">
            <a:spAutoFit/>
          </a:bodyPr>
          <a:lstStyle/>
          <a:p>
            <a:pPr algn="ctr">
              <a:spcAft>
                <a:spcPct val="100000"/>
              </a:spcAft>
            </a:pPr>
            <a:r>
              <a:rPr lang="en-US" sz="3600" dirty="0" smtClean="0">
                <a:ea typeface="ＭＳ Ｐゴシック" charset="-128"/>
                <a:cs typeface="ＭＳ Ｐゴシック" charset="-128"/>
              </a:rPr>
              <a:t>“</a:t>
            </a:r>
            <a:r>
              <a:rPr lang="en-US" sz="3600" b="1" i="1" dirty="0" smtClean="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sz="3600" dirty="0" smtClean="0">
                <a:ea typeface="ＭＳ Ｐゴシック" charset="-128"/>
                <a:cs typeface="ＭＳ Ｐゴシック" charset="-128"/>
              </a:rPr>
              <a:t>.”</a:t>
            </a:r>
          </a:p>
          <a:p>
            <a:pPr algn="ctr">
              <a:spcAft>
                <a:spcPct val="100000"/>
              </a:spcAft>
            </a:pPr>
            <a:r>
              <a:rPr lang="en-US" sz="2800" dirty="0" smtClean="0">
                <a:ea typeface="ＭＳ Ｐゴシック" charset="-128"/>
                <a:cs typeface="ＭＳ Ｐゴシック" charset="-128"/>
              </a:rPr>
              <a:t>Thomas Jefferson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The Legislature Knows The Truth </a:t>
            </a:r>
          </a:p>
        </p:txBody>
      </p:sp>
      <p:sp>
        <p:nvSpPr>
          <p:cNvPr id="50179" name="Rectangle 3"/>
          <p:cNvSpPr>
            <a:spLocks noGrp="1" noChangeArrowheads="1"/>
          </p:cNvSpPr>
          <p:nvPr>
            <p:ph type="body" idx="1"/>
          </p:nvPr>
        </p:nvSpPr>
        <p:spPr/>
        <p:txBody>
          <a:bodyPr/>
          <a:lstStyle/>
          <a:p>
            <a:pPr eaLnBrk="1" hangingPunct="1">
              <a:lnSpc>
                <a:spcPct val="90000"/>
              </a:lnSpc>
            </a:pPr>
            <a:r>
              <a:rPr lang="en-US">
                <a:ea typeface="ＭＳ Ｐゴシック" charset="-128"/>
                <a:cs typeface="ＭＳ Ｐゴシック" charset="-128"/>
              </a:rPr>
              <a:t>From the Report of the Commission, established pursuant to Public Law 96-389</a:t>
            </a:r>
          </a:p>
          <a:p>
            <a:pPr marL="577850" lvl="1" indent="-120650" eaLnBrk="1" hangingPunct="1">
              <a:lnSpc>
                <a:spcPct val="90000"/>
              </a:lnSpc>
              <a:buFontTx/>
              <a:buNone/>
            </a:pPr>
            <a:r>
              <a:rPr lang="en-US"/>
              <a:t>“In addition to the compelling economic case for the gold standard, a case buttressed by both historical and theoretical arguments, there is a compelling argument based upon the Constitution. </a:t>
            </a:r>
            <a:r>
              <a:rPr lang="en-US" b="1">
                <a:solidFill>
                  <a:srgbClr val="FF3300"/>
                </a:solidFill>
              </a:rPr>
              <a:t>The present monetary arrangements of the United States are unconstitutional --even anti-constitutional-- from top to bottom</a:t>
            </a:r>
            <a:r>
              <a:rPr lang="en-US"/>
              <a:t>.”  (vol II, pg. 243)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868362"/>
          </a:xfrm>
        </p:spPr>
        <p:txBody>
          <a:bodyPr/>
          <a:lstStyle/>
          <a:p>
            <a:pPr eaLnBrk="1" hangingPunct="1"/>
            <a:r>
              <a:rPr lang="en-US" sz="3200">
                <a:ea typeface="ＭＳ Ｐゴシック" charset="-128"/>
                <a:cs typeface="ＭＳ Ｐゴシック" charset="-128"/>
              </a:rPr>
              <a:t>The Legislature Reinstituted Monetary Law</a:t>
            </a:r>
          </a:p>
        </p:txBody>
      </p:sp>
      <p:pic>
        <p:nvPicPr>
          <p:cNvPr id="52227" name="Picture 4" descr="Silver_1st_act"/>
          <p:cNvPicPr>
            <a:picLocks noChangeAspect="1" noChangeArrowheads="1"/>
          </p:cNvPicPr>
          <p:nvPr/>
        </p:nvPicPr>
        <p:blipFill>
          <a:blip r:embed="rId3"/>
          <a:srcRect/>
          <a:stretch>
            <a:fillRect/>
          </a:stretch>
        </p:blipFill>
        <p:spPr bwMode="auto">
          <a:xfrm>
            <a:off x="4648200" y="1447800"/>
            <a:ext cx="3505200" cy="2573338"/>
          </a:xfrm>
          <a:prstGeom prst="rect">
            <a:avLst/>
          </a:prstGeom>
          <a:noFill/>
          <a:ln w="9525">
            <a:noFill/>
            <a:miter lim="800000"/>
            <a:headEnd/>
            <a:tailEnd/>
          </a:ln>
        </p:spPr>
      </p:pic>
      <p:pic>
        <p:nvPicPr>
          <p:cNvPr id="52228" name="Picture 7" descr="Silver_2nd_act"/>
          <p:cNvPicPr>
            <a:picLocks noChangeAspect="1" noChangeArrowheads="1"/>
          </p:cNvPicPr>
          <p:nvPr/>
        </p:nvPicPr>
        <p:blipFill>
          <a:blip r:embed="rId4"/>
          <a:srcRect/>
          <a:stretch>
            <a:fillRect/>
          </a:stretch>
        </p:blipFill>
        <p:spPr bwMode="auto">
          <a:xfrm>
            <a:off x="4994275" y="2133600"/>
            <a:ext cx="3500438" cy="2187575"/>
          </a:xfrm>
          <a:prstGeom prst="rect">
            <a:avLst/>
          </a:prstGeom>
          <a:noFill/>
          <a:ln w="9525">
            <a:noFill/>
            <a:miter lim="800000"/>
            <a:headEnd/>
            <a:tailEnd/>
          </a:ln>
        </p:spPr>
      </p:pic>
      <p:pic>
        <p:nvPicPr>
          <p:cNvPr id="52229" name="Picture 9" descr="Gold_1st_act_partial"/>
          <p:cNvPicPr>
            <a:picLocks noChangeAspect="1" noChangeArrowheads="1"/>
          </p:cNvPicPr>
          <p:nvPr/>
        </p:nvPicPr>
        <p:blipFill>
          <a:blip r:embed="rId5"/>
          <a:srcRect/>
          <a:stretch>
            <a:fillRect/>
          </a:stretch>
        </p:blipFill>
        <p:spPr bwMode="auto">
          <a:xfrm>
            <a:off x="5334000" y="3657600"/>
            <a:ext cx="3500438" cy="2868613"/>
          </a:xfrm>
          <a:prstGeom prst="rect">
            <a:avLst/>
          </a:prstGeom>
          <a:noFill/>
          <a:ln w="9525">
            <a:noFill/>
            <a:miter lim="800000"/>
            <a:headEnd/>
            <a:tailEnd/>
          </a:ln>
        </p:spPr>
      </p:pic>
      <p:pic>
        <p:nvPicPr>
          <p:cNvPr id="52230" name="Picture 13"/>
          <p:cNvPicPr>
            <a:picLocks noChangeAspect="1" noChangeArrowheads="1"/>
          </p:cNvPicPr>
          <p:nvPr/>
        </p:nvPicPr>
        <p:blipFill>
          <a:blip r:embed="rId6"/>
          <a:srcRect/>
          <a:stretch>
            <a:fillRect/>
          </a:stretch>
        </p:blipFill>
        <p:spPr bwMode="auto">
          <a:xfrm>
            <a:off x="381000" y="2057400"/>
            <a:ext cx="3733800" cy="4572000"/>
          </a:xfrm>
          <a:prstGeom prst="rect">
            <a:avLst/>
          </a:prstGeom>
          <a:noFill/>
          <a:ln w="9525">
            <a:noFill/>
            <a:miter lim="800000"/>
            <a:headEnd/>
            <a:tailEnd/>
          </a:ln>
        </p:spPr>
      </p:pic>
      <p:sp>
        <p:nvSpPr>
          <p:cNvPr id="52231" name="Text Box 15"/>
          <p:cNvSpPr txBox="1">
            <a:spLocks noChangeArrowheads="1"/>
          </p:cNvSpPr>
          <p:nvPr/>
        </p:nvSpPr>
        <p:spPr bwMode="auto">
          <a:xfrm>
            <a:off x="152400" y="1143000"/>
            <a:ext cx="4419600" cy="825500"/>
          </a:xfrm>
          <a:prstGeom prst="rect">
            <a:avLst/>
          </a:prstGeom>
          <a:noFill/>
          <a:ln w="9525">
            <a:noFill/>
            <a:miter lim="800000"/>
            <a:headEnd/>
            <a:tailEnd/>
          </a:ln>
        </p:spPr>
        <p:txBody>
          <a:bodyPr>
            <a:prstTxWarp prst="textNoShape">
              <a:avLst/>
            </a:prstTxWarp>
            <a:spAutoFit/>
          </a:bodyPr>
          <a:lstStyle/>
          <a:p>
            <a:r>
              <a:rPr lang="en-US" sz="1600">
                <a:solidFill>
                  <a:srgbClr val="0000FF"/>
                </a:solidFill>
              </a:rPr>
              <a:t>Within 6 Months of the Gold Commission Report, the Legislature reinstitutes lawful Silver Dollar money followed by Gold money in 1985.</a:t>
            </a:r>
          </a:p>
        </p:txBody>
      </p:sp>
      <p:sp>
        <p:nvSpPr>
          <p:cNvPr id="52232" name="Oval 16"/>
          <p:cNvSpPr>
            <a:spLocks noChangeArrowheads="1"/>
          </p:cNvSpPr>
          <p:nvPr/>
        </p:nvSpPr>
        <p:spPr bwMode="auto">
          <a:xfrm>
            <a:off x="1752600" y="2209800"/>
            <a:ext cx="990600" cy="304800"/>
          </a:xfrm>
          <a:prstGeom prst="ellipse">
            <a:avLst/>
          </a:prstGeom>
          <a:noFill/>
          <a:ln w="9525">
            <a:solidFill>
              <a:srgbClr val="FF3300"/>
            </a:solidFill>
            <a:round/>
            <a:headEnd/>
            <a:tailEnd/>
          </a:ln>
        </p:spPr>
        <p:txBody>
          <a:bodyPr wrap="none" anchor="ctr">
            <a:prstTxWarp prst="textNoShape">
              <a:avLst/>
            </a:prstTxWarp>
          </a:bodyPr>
          <a:lstStyle/>
          <a:p>
            <a:endParaRPr lang="en-US"/>
          </a:p>
        </p:txBody>
      </p:sp>
      <p:sp>
        <p:nvSpPr>
          <p:cNvPr id="52233" name="Line 17"/>
          <p:cNvSpPr>
            <a:spLocks noChangeShapeType="1"/>
          </p:cNvSpPr>
          <p:nvPr/>
        </p:nvSpPr>
        <p:spPr bwMode="auto">
          <a:xfrm flipV="1">
            <a:off x="2743200" y="1600200"/>
            <a:ext cx="2971800" cy="762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52234" name="Line 19"/>
          <p:cNvSpPr>
            <a:spLocks noChangeShapeType="1"/>
          </p:cNvSpPr>
          <p:nvPr/>
        </p:nvSpPr>
        <p:spPr bwMode="auto">
          <a:xfrm>
            <a:off x="2743200" y="2362200"/>
            <a:ext cx="2514600" cy="5334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52235" name="Line 20"/>
          <p:cNvSpPr>
            <a:spLocks noChangeShapeType="1"/>
          </p:cNvSpPr>
          <p:nvPr/>
        </p:nvSpPr>
        <p:spPr bwMode="auto">
          <a:xfrm>
            <a:off x="2743200" y="2362200"/>
            <a:ext cx="2819400" cy="2286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381000" y="457200"/>
            <a:ext cx="8153400" cy="4800600"/>
          </a:xfrm>
          <a:prstGeom prst="rect">
            <a:avLst/>
          </a:prstGeom>
          <a:noFill/>
          <a:ln w="9525">
            <a:noFill/>
            <a:miter lim="800000"/>
            <a:headEnd/>
            <a:tailEnd/>
          </a:ln>
        </p:spPr>
        <p:txBody>
          <a:bodyPr>
            <a:prstTxWarp prst="textNoShape">
              <a:avLst/>
            </a:prstTxWarp>
            <a:spAutoFit/>
          </a:bodyPr>
          <a:lstStyle/>
          <a:p>
            <a:pPr algn="ctr">
              <a:defRPr/>
            </a:pPr>
            <a:r>
              <a:rPr lang="en-US" sz="4400" dirty="0">
                <a:solidFill>
                  <a:srgbClr val="FF0000"/>
                </a:solidFill>
                <a:latin typeface="Times New Roman" charset="0"/>
                <a:ea typeface="Times New Roman" charset="0"/>
                <a:cs typeface="Times New Roman" charset="0"/>
              </a:rPr>
              <a:t>Take-away-point</a:t>
            </a:r>
            <a:endParaRPr lang="en-US" sz="4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514350" indent="-514350">
              <a:spcAft>
                <a:spcPts val="1200"/>
              </a:spcAft>
              <a:buFont typeface="+mj-lt"/>
              <a:buAutoNum type="arabicPeriod"/>
              <a:defRPr/>
            </a:pPr>
            <a:r>
              <a:rPr lang="en-US" sz="3200" dirty="0">
                <a:solidFill>
                  <a:schemeClr val="tx1">
                    <a:alpha val="27000"/>
                  </a:schemeClr>
                </a:solidFill>
                <a:latin typeface="Times New Roman" charset="0"/>
                <a:ea typeface="Times New Roman" charset="0"/>
                <a:cs typeface="Times New Roman" charset="0"/>
              </a:rPr>
              <a:t>The U.S. monetary system (Federal Reserve System) is unconstitutional and violates the Rule of Law</a:t>
            </a:r>
            <a:r>
              <a:rPr lang="en-US" sz="3200" i="1" dirty="0">
                <a:solidFill>
                  <a:schemeClr val="tx1">
                    <a:alpha val="27000"/>
                  </a:schemeClr>
                </a:solidFill>
                <a:latin typeface="Times New Roman" charset="0"/>
                <a:ea typeface="Times New Roman" charset="0"/>
                <a:cs typeface="Times New Roman" charset="0"/>
              </a:rPr>
              <a:t>.</a:t>
            </a:r>
          </a:p>
          <a:p>
            <a:pPr marL="514350" indent="-514350">
              <a:spcAft>
                <a:spcPts val="1200"/>
              </a:spcAft>
              <a:buFont typeface="+mj-lt"/>
              <a:buAutoNum type="arabicPeriod"/>
              <a:defRPr/>
            </a:pPr>
            <a:r>
              <a:rPr lang="en-US" sz="3200" dirty="0">
                <a:latin typeface="Times New Roman" charset="0"/>
                <a:ea typeface="Times New Roman" charset="0"/>
                <a:cs typeface="Times New Roman" charset="0"/>
              </a:rPr>
              <a:t>The U.S. monetary system is dishonest.</a:t>
            </a:r>
          </a:p>
          <a:p>
            <a:pPr marL="514350" indent="-514350">
              <a:spcAft>
                <a:spcPts val="1200"/>
              </a:spcAft>
              <a:buFont typeface="+mj-lt"/>
              <a:buAutoNum type="arabicPeriod"/>
              <a:defRPr/>
            </a:pPr>
            <a:r>
              <a:rPr lang="en-US" sz="3200" dirty="0">
                <a:solidFill>
                  <a:schemeClr val="tx1">
                    <a:alpha val="27000"/>
                  </a:schemeClr>
                </a:solidFill>
                <a:latin typeface="Times New Roman" charset="0"/>
                <a:ea typeface="Times New Roman" charset="0"/>
                <a:cs typeface="Times New Roman" charset="0"/>
              </a:rPr>
              <a:t>The U.S. monetary system will blow up.</a:t>
            </a:r>
          </a:p>
          <a:p>
            <a:pPr algn="ctr">
              <a:defRPr/>
            </a:pPr>
            <a:endParaRPr lang="en-US" sz="3200" i="1"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6376"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7"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56378" name="Group 58"/>
            <p:cNvGrpSpPr>
              <a:grpSpLocks/>
            </p:cNvGrpSpPr>
            <p:nvPr/>
          </p:nvGrpSpPr>
          <p:grpSpPr bwMode="auto">
            <a:xfrm>
              <a:off x="2784" y="1016"/>
              <a:ext cx="1202" cy="904"/>
              <a:chOff x="2784" y="1016"/>
              <a:chExt cx="1202" cy="904"/>
            </a:xfrm>
          </p:grpSpPr>
          <p:pic>
            <p:nvPicPr>
              <p:cNvPr id="563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6380"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6381"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56324" name="Group 57"/>
          <p:cNvGrpSpPr>
            <a:grpSpLocks/>
          </p:cNvGrpSpPr>
          <p:nvPr/>
        </p:nvGrpSpPr>
        <p:grpSpPr bwMode="auto">
          <a:xfrm>
            <a:off x="152400" y="1477963"/>
            <a:ext cx="2209800" cy="1570037"/>
            <a:chOff x="96" y="931"/>
            <a:chExt cx="1392" cy="989"/>
          </a:xfrm>
        </p:grpSpPr>
        <p:pic>
          <p:nvPicPr>
            <p:cNvPr id="56373"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6374"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6375"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6367"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8"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6369" name="Group 60"/>
            <p:cNvGrpSpPr>
              <a:grpSpLocks/>
            </p:cNvGrpSpPr>
            <p:nvPr/>
          </p:nvGrpSpPr>
          <p:grpSpPr bwMode="auto">
            <a:xfrm>
              <a:off x="1488" y="1015"/>
              <a:ext cx="1194" cy="905"/>
              <a:chOff x="1488" y="1015"/>
              <a:chExt cx="1194" cy="905"/>
            </a:xfrm>
          </p:grpSpPr>
          <p:sp>
            <p:nvSpPr>
              <p:cNvPr id="56370"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1"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72"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6360"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56361" name="Group 59"/>
            <p:cNvGrpSpPr>
              <a:grpSpLocks/>
            </p:cNvGrpSpPr>
            <p:nvPr/>
          </p:nvGrpSpPr>
          <p:grpSpPr bwMode="auto">
            <a:xfrm>
              <a:off x="4176" y="1101"/>
              <a:ext cx="1438" cy="819"/>
              <a:chOff x="4176" y="1101"/>
              <a:chExt cx="1438" cy="819"/>
            </a:xfrm>
          </p:grpSpPr>
          <p:pic>
            <p:nvPicPr>
              <p:cNvPr id="56363"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6364"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6365"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6"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6362"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56357"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58"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59"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56354"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56355"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56356"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56351"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6352"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6353"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56348"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6349"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6350"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56345"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46"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47"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56342"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56343"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56344"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5" name="Group 67"/>
          <p:cNvGrpSpPr>
            <a:grpSpLocks/>
          </p:cNvGrpSpPr>
          <p:nvPr/>
        </p:nvGrpSpPr>
        <p:grpSpPr bwMode="auto">
          <a:xfrm>
            <a:off x="6629400" y="5184775"/>
            <a:ext cx="2282825" cy="1338263"/>
            <a:chOff x="4176" y="3266"/>
            <a:chExt cx="1438" cy="843"/>
          </a:xfrm>
        </p:grpSpPr>
        <p:pic>
          <p:nvPicPr>
            <p:cNvPr id="56336"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3266"/>
              <a:ext cx="1080" cy="450"/>
            </a:xfrm>
            <a:prstGeom prst="rect">
              <a:avLst/>
            </a:prstGeom>
            <a:noFill/>
            <a:ln w="9525">
              <a:noFill/>
              <a:miter lim="800000"/>
              <a:headEnd/>
              <a:tailEnd/>
            </a:ln>
          </p:spPr>
        </p:pic>
        <p:sp>
          <p:nvSpPr>
            <p:cNvPr id="56337" name="Text Box 22"/>
            <p:cNvSpPr txBox="1">
              <a:spLocks noChangeArrowheads="1"/>
            </p:cNvSpPr>
            <p:nvPr/>
          </p:nvSpPr>
          <p:spPr bwMode="auto">
            <a:xfrm>
              <a:off x="4749" y="3936"/>
              <a:ext cx="626"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6338"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6339" name="Group 53"/>
            <p:cNvGrpSpPr>
              <a:grpSpLocks/>
            </p:cNvGrpSpPr>
            <p:nvPr/>
          </p:nvGrpSpPr>
          <p:grpSpPr bwMode="auto">
            <a:xfrm>
              <a:off x="4176" y="3375"/>
              <a:ext cx="200" cy="231"/>
              <a:chOff x="4176" y="3360"/>
              <a:chExt cx="200" cy="231"/>
            </a:xfrm>
          </p:grpSpPr>
          <p:sp>
            <p:nvSpPr>
              <p:cNvPr id="56340"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41"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6335"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charset="-128"/>
                <a:cs typeface="ＭＳ Ｐゴシック" charset="-128"/>
              </a:rPr>
              <a:t>What is the effect of using unconstitutional legal tender?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58371"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8372"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8373"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58374"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5842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842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5842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5842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8418"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8419"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8378"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58415"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58416"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58417"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80"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58407"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8408"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0"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3"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4"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 physical property loss with the perception of an actual gain. </a:t>
            </a:r>
          </a:p>
        </p:txBody>
      </p:sp>
      <p:grpSp>
        <p:nvGrpSpPr>
          <p:cNvPr id="7" name="Group 93"/>
          <p:cNvGrpSpPr>
            <a:grpSpLocks/>
          </p:cNvGrpSpPr>
          <p:nvPr/>
        </p:nvGrpSpPr>
        <p:grpSpPr bwMode="auto">
          <a:xfrm>
            <a:off x="23622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403"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4"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0" y="715963"/>
            <a:ext cx="2362200" cy="3627437"/>
            <a:chOff x="4176" y="451"/>
            <a:chExt cx="1488" cy="2285"/>
          </a:xfrm>
        </p:grpSpPr>
        <p:pic>
          <p:nvPicPr>
            <p:cNvPr id="58387"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390"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8391"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2"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8393"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8396" name="Group 90"/>
            <p:cNvGrpSpPr>
              <a:grpSpLocks/>
            </p:cNvGrpSpPr>
            <p:nvPr/>
          </p:nvGrpSpPr>
          <p:grpSpPr bwMode="auto">
            <a:xfrm>
              <a:off x="4176" y="2035"/>
              <a:ext cx="200" cy="231"/>
              <a:chOff x="480" y="3168"/>
              <a:chExt cx="200" cy="231"/>
            </a:xfrm>
          </p:grpSpPr>
          <p:sp>
            <p:nvSpPr>
              <p:cNvPr id="58397"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ext Box 10"/>
          <p:cNvSpPr txBox="1">
            <a:spLocks noChangeArrowheads="1"/>
          </p:cNvSpPr>
          <p:nvPr/>
        </p:nvSpPr>
        <p:spPr bwMode="auto">
          <a:xfrm>
            <a:off x="1009650" y="8683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2" name="Group 69"/>
          <p:cNvGrpSpPr>
            <a:grpSpLocks/>
          </p:cNvGrpSpPr>
          <p:nvPr/>
        </p:nvGrpSpPr>
        <p:grpSpPr bwMode="auto">
          <a:xfrm>
            <a:off x="4419600" y="868363"/>
            <a:ext cx="2514600" cy="1998662"/>
            <a:chOff x="2784" y="547"/>
            <a:chExt cx="1584" cy="1182"/>
          </a:xfrm>
        </p:grpSpPr>
        <p:sp>
          <p:nvSpPr>
            <p:cNvPr id="60476" name="Text Box 12"/>
            <p:cNvSpPr txBox="1">
              <a:spLocks noChangeArrowheads="1"/>
            </p:cNvSpPr>
            <p:nvPr/>
          </p:nvSpPr>
          <p:spPr bwMode="auto">
            <a:xfrm>
              <a:off x="2784" y="547"/>
              <a:ext cx="200" cy="218"/>
            </a:xfrm>
            <a:prstGeom prst="rect">
              <a:avLst/>
            </a:prstGeom>
            <a:noFill/>
            <a:ln w="9525">
              <a:noFill/>
              <a:miter lim="800000"/>
              <a:headEnd/>
              <a:tailEnd/>
            </a:ln>
          </p:spPr>
          <p:txBody>
            <a:bodyPr>
              <a:prstTxWarp prst="textNoShape">
                <a:avLst/>
              </a:prstTxWarp>
              <a:spAutoFit/>
            </a:bodyPr>
            <a:lstStyle/>
            <a:p>
              <a:r>
                <a:rPr lang="en-US"/>
                <a:t>=</a:t>
              </a:r>
            </a:p>
          </p:txBody>
        </p:sp>
        <p:sp>
          <p:nvSpPr>
            <p:cNvPr id="60477" name="Text Box 15"/>
            <p:cNvSpPr txBox="1">
              <a:spLocks noChangeArrowheads="1"/>
            </p:cNvSpPr>
            <p:nvPr/>
          </p:nvSpPr>
          <p:spPr bwMode="auto">
            <a:xfrm>
              <a:off x="2980" y="547"/>
              <a:ext cx="1340" cy="218"/>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nvGrpSpPr>
            <p:cNvPr id="60478" name="Group 58"/>
            <p:cNvGrpSpPr>
              <a:grpSpLocks/>
            </p:cNvGrpSpPr>
            <p:nvPr/>
          </p:nvGrpSpPr>
          <p:grpSpPr bwMode="auto">
            <a:xfrm>
              <a:off x="2784" y="890"/>
              <a:ext cx="1584" cy="839"/>
              <a:chOff x="2784" y="890"/>
              <a:chExt cx="1584" cy="839"/>
            </a:xfrm>
          </p:grpSpPr>
          <p:pic>
            <p:nvPicPr>
              <p:cNvPr id="604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890"/>
                <a:ext cx="672" cy="645"/>
              </a:xfrm>
              <a:prstGeom prst="rect">
                <a:avLst/>
              </a:prstGeom>
              <a:noFill/>
              <a:ln w="9525">
                <a:noFill/>
                <a:miter lim="800000"/>
                <a:headEnd/>
                <a:tailEnd/>
              </a:ln>
            </p:spPr>
          </p:pic>
          <p:sp>
            <p:nvSpPr>
              <p:cNvPr id="60480" name="Text Box 20"/>
              <p:cNvSpPr txBox="1">
                <a:spLocks noChangeArrowheads="1"/>
              </p:cNvSpPr>
              <p:nvPr/>
            </p:nvSpPr>
            <p:spPr bwMode="auto">
              <a:xfrm>
                <a:off x="2784" y="1565"/>
                <a:ext cx="1584" cy="16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endParaRPr lang="en-US" sz="1000">
                  <a:solidFill>
                    <a:srgbClr val="FF6600"/>
                  </a:solidFill>
                </a:endParaRPr>
              </a:p>
            </p:txBody>
          </p:sp>
          <p:sp>
            <p:nvSpPr>
              <p:cNvPr id="60481" name="Text Box 23"/>
              <p:cNvSpPr txBox="1">
                <a:spLocks noChangeArrowheads="1"/>
              </p:cNvSpPr>
              <p:nvPr/>
            </p:nvSpPr>
            <p:spPr bwMode="auto">
              <a:xfrm>
                <a:off x="2784" y="1223"/>
                <a:ext cx="200" cy="218"/>
              </a:xfrm>
              <a:prstGeom prst="rect">
                <a:avLst/>
              </a:prstGeom>
              <a:noFill/>
              <a:ln w="9525">
                <a:noFill/>
                <a:miter lim="800000"/>
                <a:headEnd/>
                <a:tailEnd/>
              </a:ln>
            </p:spPr>
            <p:txBody>
              <a:bodyPr>
                <a:prstTxWarp prst="textNoShape">
                  <a:avLst/>
                </a:prstTxWarp>
                <a:spAutoFit/>
              </a:bodyPr>
              <a:lstStyle/>
              <a:p>
                <a:r>
                  <a:rPr lang="en-US"/>
                  <a:t>=</a:t>
                </a:r>
              </a:p>
            </p:txBody>
          </p:sp>
        </p:grpSp>
      </p:grpSp>
      <p:grpSp>
        <p:nvGrpSpPr>
          <p:cNvPr id="4" name="Group 68"/>
          <p:cNvGrpSpPr>
            <a:grpSpLocks/>
          </p:cNvGrpSpPr>
          <p:nvPr/>
        </p:nvGrpSpPr>
        <p:grpSpPr bwMode="auto">
          <a:xfrm>
            <a:off x="2362200" y="868363"/>
            <a:ext cx="2032000" cy="2179637"/>
            <a:chOff x="1488" y="547"/>
            <a:chExt cx="1280" cy="1373"/>
          </a:xfrm>
        </p:grpSpPr>
        <p:sp>
          <p:nvSpPr>
            <p:cNvPr id="60470"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71"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0472" name="Group 60"/>
            <p:cNvGrpSpPr>
              <a:grpSpLocks/>
            </p:cNvGrpSpPr>
            <p:nvPr/>
          </p:nvGrpSpPr>
          <p:grpSpPr bwMode="auto">
            <a:xfrm>
              <a:off x="1488" y="1015"/>
              <a:ext cx="1194" cy="905"/>
              <a:chOff x="1488" y="1015"/>
              <a:chExt cx="1194" cy="905"/>
            </a:xfrm>
          </p:grpSpPr>
          <p:sp>
            <p:nvSpPr>
              <p:cNvPr id="60473"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74"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pic>
            <p:nvPicPr>
              <p:cNvPr id="60475" name="Picture 39" descr="208303341_12da2510d9"/>
              <p:cNvPicPr>
                <a:picLocks noChangeAspect="1" noChangeArrowheads="1"/>
              </p:cNvPicPr>
              <p:nvPr/>
            </p:nvPicPr>
            <p:blipFill>
              <a:blip r:embed="rId5"/>
              <a:srcRect/>
              <a:stretch>
                <a:fillRect/>
              </a:stretch>
            </p:blipFill>
            <p:spPr bwMode="auto">
              <a:xfrm>
                <a:off x="1818" y="1015"/>
                <a:ext cx="864" cy="648"/>
              </a:xfrm>
              <a:prstGeom prst="rect">
                <a:avLst/>
              </a:prstGeom>
              <a:noFill/>
              <a:ln w="9525">
                <a:noFill/>
                <a:miter lim="800000"/>
                <a:headEnd/>
                <a:tailEnd/>
              </a:ln>
            </p:spPr>
          </p:pic>
        </p:grpSp>
      </p:grpSp>
      <p:grpSp>
        <p:nvGrpSpPr>
          <p:cNvPr id="6" name="Group 70"/>
          <p:cNvGrpSpPr>
            <a:grpSpLocks/>
          </p:cNvGrpSpPr>
          <p:nvPr/>
        </p:nvGrpSpPr>
        <p:grpSpPr bwMode="auto">
          <a:xfrm>
            <a:off x="6629400" y="868363"/>
            <a:ext cx="2362200" cy="1998662"/>
            <a:chOff x="4176" y="547"/>
            <a:chExt cx="1488" cy="1259"/>
          </a:xfrm>
        </p:grpSpPr>
        <p:sp>
          <p:nvSpPr>
            <p:cNvPr id="60463"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60464" name="Group 59"/>
            <p:cNvGrpSpPr>
              <a:grpSpLocks/>
            </p:cNvGrpSpPr>
            <p:nvPr/>
          </p:nvGrpSpPr>
          <p:grpSpPr bwMode="auto">
            <a:xfrm>
              <a:off x="4176" y="960"/>
              <a:ext cx="1438" cy="846"/>
              <a:chOff x="4176" y="960"/>
              <a:chExt cx="1438" cy="846"/>
            </a:xfrm>
          </p:grpSpPr>
          <p:pic>
            <p:nvPicPr>
              <p:cNvPr id="60466" name="Picture 19" descr="1"/>
              <p:cNvPicPr>
                <a:picLocks noChangeAspect="1" noChangeArrowheads="1"/>
              </p:cNvPicPr>
              <p:nvPr/>
            </p:nvPicPr>
            <p:blipFill>
              <a:blip r:embed="rId6"/>
              <a:srcRect/>
              <a:stretch>
                <a:fillRect/>
              </a:stretch>
            </p:blipFill>
            <p:spPr bwMode="auto">
              <a:xfrm>
                <a:off x="4510" y="960"/>
                <a:ext cx="1104" cy="475"/>
              </a:xfrm>
              <a:prstGeom prst="rect">
                <a:avLst/>
              </a:prstGeom>
              <a:noFill/>
              <a:ln w="9525">
                <a:noFill/>
                <a:miter lim="800000"/>
                <a:headEnd/>
                <a:tailEnd/>
              </a:ln>
            </p:spPr>
          </p:pic>
          <p:sp>
            <p:nvSpPr>
              <p:cNvPr id="60467" name="Text Box 21"/>
              <p:cNvSpPr txBox="1">
                <a:spLocks noChangeArrowheads="1"/>
              </p:cNvSpPr>
              <p:nvPr/>
            </p:nvSpPr>
            <p:spPr bwMode="auto">
              <a:xfrm>
                <a:off x="4752" y="1632"/>
                <a:ext cx="575" cy="174"/>
              </a:xfrm>
              <a:prstGeom prst="rect">
                <a:avLst/>
              </a:prstGeom>
              <a:noFill/>
              <a:ln w="9525">
                <a:noFill/>
                <a:miter lim="800000"/>
                <a:headEnd/>
                <a:tailEnd/>
              </a:ln>
            </p:spPr>
            <p:txBody>
              <a:bodyPr>
                <a:prstTxWarp prst="textNoShape">
                  <a:avLst/>
                </a:prstTxWarp>
                <a:spAutoFit/>
              </a:bodyPr>
              <a:lstStyle/>
              <a:p>
                <a:pPr algn="ctr"/>
                <a:r>
                  <a:rPr lang="en-US" sz="1200"/>
                  <a:t>$1,942.00</a:t>
                </a:r>
              </a:p>
            </p:txBody>
          </p:sp>
          <p:sp>
            <p:nvSpPr>
              <p:cNvPr id="60468"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69" name="Text Box 42"/>
              <p:cNvSpPr txBox="1">
                <a:spLocks noChangeArrowheads="1"/>
              </p:cNvSpPr>
              <p:nvPr/>
            </p:nvSpPr>
            <p:spPr bwMode="auto">
              <a:xfrm>
                <a:off x="4510" y="1440"/>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60465"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8" name="Group 63"/>
          <p:cNvGrpSpPr>
            <a:grpSpLocks/>
          </p:cNvGrpSpPr>
          <p:nvPr/>
        </p:nvGrpSpPr>
        <p:grpSpPr bwMode="auto">
          <a:xfrm>
            <a:off x="2362200" y="3303588"/>
            <a:ext cx="1895475" cy="1436687"/>
            <a:chOff x="1488" y="2081"/>
            <a:chExt cx="1194" cy="905"/>
          </a:xfrm>
        </p:grpSpPr>
        <p:sp>
          <p:nvSpPr>
            <p:cNvPr id="60460"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61"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~11,060</a:t>
              </a:r>
            </a:p>
          </p:txBody>
        </p:sp>
        <p:pic>
          <p:nvPicPr>
            <p:cNvPr id="60462" name="Picture 40" descr="208303341_12da2510d9"/>
            <p:cNvPicPr>
              <a:picLocks noChangeAspect="1" noChangeArrowheads="1"/>
            </p:cNvPicPr>
            <p:nvPr/>
          </p:nvPicPr>
          <p:blipFill>
            <a:blip r:embed="rId5"/>
            <a:srcRect/>
            <a:stretch>
              <a:fillRect/>
            </a:stretch>
          </p:blipFill>
          <p:spPr bwMode="auto">
            <a:xfrm>
              <a:off x="1818" y="2081"/>
              <a:ext cx="864" cy="648"/>
            </a:xfrm>
            <a:prstGeom prst="rect">
              <a:avLst/>
            </a:prstGeom>
            <a:noFill/>
            <a:ln w="9525">
              <a:noFill/>
              <a:miter lim="800000"/>
              <a:headEnd/>
              <a:tailEnd/>
            </a:ln>
          </p:spPr>
        </p:pic>
      </p:grpSp>
      <p:grpSp>
        <p:nvGrpSpPr>
          <p:cNvPr id="9" name="Group 62"/>
          <p:cNvGrpSpPr>
            <a:grpSpLocks/>
          </p:cNvGrpSpPr>
          <p:nvPr/>
        </p:nvGrpSpPr>
        <p:grpSpPr bwMode="auto">
          <a:xfrm>
            <a:off x="7159625" y="3460750"/>
            <a:ext cx="1752600" cy="1281113"/>
            <a:chOff x="4510" y="2180"/>
            <a:chExt cx="1104" cy="807"/>
          </a:xfrm>
        </p:grpSpPr>
        <p:pic>
          <p:nvPicPr>
            <p:cNvPr id="60457" name="Picture 8" descr="Obverse of the $1 bill">
              <a:hlinkClick r:id="rId7" tooltip="Obverse of the $1 bill"/>
            </p:cNvPr>
            <p:cNvPicPr>
              <a:picLocks noChangeAspect="1" noChangeArrowheads="1"/>
            </p:cNvPicPr>
            <p:nvPr/>
          </p:nvPicPr>
          <p:blipFill>
            <a:blip r:embed="rId8"/>
            <a:srcRect/>
            <a:stretch>
              <a:fillRect/>
            </a:stretch>
          </p:blipFill>
          <p:spPr bwMode="auto">
            <a:xfrm>
              <a:off x="4522" y="2180"/>
              <a:ext cx="1080" cy="450"/>
            </a:xfrm>
            <a:prstGeom prst="rect">
              <a:avLst/>
            </a:prstGeom>
            <a:noFill/>
            <a:ln w="9525">
              <a:noFill/>
              <a:miter lim="800000"/>
              <a:headEnd/>
              <a:tailEnd/>
            </a:ln>
          </p:spPr>
        </p:pic>
        <p:sp>
          <p:nvSpPr>
            <p:cNvPr id="60458" name="Text Box 31"/>
            <p:cNvSpPr txBox="1">
              <a:spLocks noChangeArrowheads="1"/>
            </p:cNvSpPr>
            <p:nvPr/>
          </p:nvSpPr>
          <p:spPr bwMode="auto">
            <a:xfrm>
              <a:off x="4752" y="2813"/>
              <a:ext cx="624"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“$4,884”</a:t>
              </a:r>
            </a:p>
          </p:txBody>
        </p:sp>
        <p:sp>
          <p:nvSpPr>
            <p:cNvPr id="60459"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0" name="Group 66"/>
          <p:cNvGrpSpPr>
            <a:grpSpLocks/>
          </p:cNvGrpSpPr>
          <p:nvPr/>
        </p:nvGrpSpPr>
        <p:grpSpPr bwMode="auto">
          <a:xfrm>
            <a:off x="4419600" y="4876800"/>
            <a:ext cx="2022475" cy="1433513"/>
            <a:chOff x="2784" y="3111"/>
            <a:chExt cx="1274" cy="903"/>
          </a:xfrm>
        </p:grpSpPr>
        <p:pic>
          <p:nvPicPr>
            <p:cNvPr id="60454" name="Picture 18" descr="American Eagle Silver Uncirculated Coin">
              <a:hlinkClick r:id="rId9"/>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60455"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0456" name="Text Box 38"/>
            <p:cNvSpPr txBox="1">
              <a:spLocks noChangeArrowheads="1"/>
            </p:cNvSpPr>
            <p:nvPr/>
          </p:nvSpPr>
          <p:spPr bwMode="auto">
            <a:xfrm>
              <a:off x="3360" y="3840"/>
              <a:ext cx="554"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grpSp>
      <p:grpSp>
        <p:nvGrpSpPr>
          <p:cNvPr id="11" name="Group 65"/>
          <p:cNvGrpSpPr>
            <a:grpSpLocks/>
          </p:cNvGrpSpPr>
          <p:nvPr/>
        </p:nvGrpSpPr>
        <p:grpSpPr bwMode="auto">
          <a:xfrm>
            <a:off x="2362200" y="4965700"/>
            <a:ext cx="1895475" cy="1343025"/>
            <a:chOff x="1488" y="3167"/>
            <a:chExt cx="1194" cy="846"/>
          </a:xfrm>
        </p:grpSpPr>
        <p:sp>
          <p:nvSpPr>
            <p:cNvPr id="60451"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0452" name="Text Box 33"/>
            <p:cNvSpPr txBox="1">
              <a:spLocks noChangeArrowheads="1"/>
            </p:cNvSpPr>
            <p:nvPr/>
          </p:nvSpPr>
          <p:spPr bwMode="auto">
            <a:xfrm>
              <a:off x="1971" y="3840"/>
              <a:ext cx="558"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0453" name="Picture 41" descr="208303341_12da2510d9"/>
            <p:cNvPicPr>
              <a:picLocks noChangeAspect="1" noChangeArrowheads="1"/>
            </p:cNvPicPr>
            <p:nvPr/>
          </p:nvPicPr>
          <p:blipFill>
            <a:blip r:embed="rId5"/>
            <a:srcRect/>
            <a:stretch>
              <a:fillRect/>
            </a:stretch>
          </p:blipFill>
          <p:spPr bwMode="auto">
            <a:xfrm>
              <a:off x="1818" y="3167"/>
              <a:ext cx="864" cy="648"/>
            </a:xfrm>
            <a:prstGeom prst="rect">
              <a:avLst/>
            </a:prstGeom>
            <a:noFill/>
            <a:ln w="9525">
              <a:noFill/>
              <a:miter lim="800000"/>
              <a:headEnd/>
              <a:tailEnd/>
            </a:ln>
          </p:spPr>
        </p:pic>
      </p:grpSp>
      <p:grpSp>
        <p:nvGrpSpPr>
          <p:cNvPr id="12" name="Group 67"/>
          <p:cNvGrpSpPr>
            <a:grpSpLocks/>
          </p:cNvGrpSpPr>
          <p:nvPr/>
        </p:nvGrpSpPr>
        <p:grpSpPr bwMode="auto">
          <a:xfrm>
            <a:off x="6629400" y="5122863"/>
            <a:ext cx="2282825" cy="1187450"/>
            <a:chOff x="4176" y="3266"/>
            <a:chExt cx="1438" cy="748"/>
          </a:xfrm>
        </p:grpSpPr>
        <p:pic>
          <p:nvPicPr>
            <p:cNvPr id="60445" name="Picture 9" descr="Obverse of the $1 bill">
              <a:hlinkClick r:id="rId7" tooltip="Obverse of the $1 bill"/>
            </p:cNvPr>
            <p:cNvPicPr>
              <a:picLocks noChangeAspect="1" noChangeArrowheads="1"/>
            </p:cNvPicPr>
            <p:nvPr/>
          </p:nvPicPr>
          <p:blipFill>
            <a:blip r:embed="rId8"/>
            <a:srcRect/>
            <a:stretch>
              <a:fillRect/>
            </a:stretch>
          </p:blipFill>
          <p:spPr bwMode="auto">
            <a:xfrm>
              <a:off x="4522" y="3266"/>
              <a:ext cx="1080" cy="450"/>
            </a:xfrm>
            <a:prstGeom prst="rect">
              <a:avLst/>
            </a:prstGeom>
            <a:noFill/>
            <a:ln w="9525">
              <a:noFill/>
              <a:miter lim="800000"/>
              <a:headEnd/>
              <a:tailEnd/>
            </a:ln>
          </p:spPr>
        </p:pic>
        <p:sp>
          <p:nvSpPr>
            <p:cNvPr id="60446" name="Text Box 22"/>
            <p:cNvSpPr txBox="1">
              <a:spLocks noChangeArrowheads="1"/>
            </p:cNvSpPr>
            <p:nvPr/>
          </p:nvSpPr>
          <p:spPr bwMode="auto">
            <a:xfrm>
              <a:off x="4704" y="3840"/>
              <a:ext cx="671"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0447"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0448" name="Group 53"/>
            <p:cNvGrpSpPr>
              <a:grpSpLocks/>
            </p:cNvGrpSpPr>
            <p:nvPr/>
          </p:nvGrpSpPr>
          <p:grpSpPr bwMode="auto">
            <a:xfrm>
              <a:off x="4176" y="3375"/>
              <a:ext cx="200" cy="231"/>
              <a:chOff x="4176" y="3360"/>
              <a:chExt cx="200" cy="231"/>
            </a:xfrm>
          </p:grpSpPr>
          <p:sp>
            <p:nvSpPr>
              <p:cNvPr id="60449"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0450"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60428" name="Rectangle 56"/>
          <p:cNvSpPr>
            <a:spLocks noGrp="1" noChangeArrowheads="1"/>
          </p:cNvSpPr>
          <p:nvPr>
            <p:ph type="title"/>
          </p:nvPr>
        </p:nvSpPr>
        <p:spPr>
          <a:xfrm>
            <a:off x="457200" y="274638"/>
            <a:ext cx="8229600" cy="563562"/>
          </a:xfrm>
        </p:spPr>
        <p:txBody>
          <a:bodyPr/>
          <a:lstStyle/>
          <a:p>
            <a:pPr eaLnBrk="1" hangingPunct="1"/>
            <a:r>
              <a:rPr lang="en-US" sz="2400">
                <a:solidFill>
                  <a:srgbClr val="FF3300"/>
                </a:solidFill>
                <a:ea typeface="ＭＳ Ｐゴシック" charset="-128"/>
                <a:cs typeface="ＭＳ Ｐゴシック" charset="-128"/>
              </a:rPr>
              <a:t>What is the effect of using unconstitutional legal tender?</a:t>
            </a:r>
          </a:p>
        </p:txBody>
      </p:sp>
      <p:grpSp>
        <p:nvGrpSpPr>
          <p:cNvPr id="60429" name="Group 62"/>
          <p:cNvGrpSpPr>
            <a:grpSpLocks/>
          </p:cNvGrpSpPr>
          <p:nvPr/>
        </p:nvGrpSpPr>
        <p:grpSpPr bwMode="auto">
          <a:xfrm>
            <a:off x="152400" y="1752600"/>
            <a:ext cx="2209800" cy="1189038"/>
            <a:chOff x="152400" y="1752600"/>
            <a:chExt cx="2209800" cy="1189040"/>
          </a:xfrm>
        </p:grpSpPr>
        <p:grpSp>
          <p:nvGrpSpPr>
            <p:cNvPr id="60441" name="Group 57"/>
            <p:cNvGrpSpPr>
              <a:grpSpLocks/>
            </p:cNvGrpSpPr>
            <p:nvPr/>
          </p:nvGrpSpPr>
          <p:grpSpPr bwMode="auto">
            <a:xfrm>
              <a:off x="152400" y="1943102"/>
              <a:ext cx="2209800" cy="998538"/>
              <a:chOff x="96" y="1224"/>
              <a:chExt cx="1392" cy="629"/>
            </a:xfrm>
          </p:grpSpPr>
          <p:sp>
            <p:nvSpPr>
              <p:cNvPr id="60443" name="Text Box 3"/>
              <p:cNvSpPr txBox="1">
                <a:spLocks noChangeArrowheads="1"/>
              </p:cNvSpPr>
              <p:nvPr/>
            </p:nvSpPr>
            <p:spPr bwMode="auto">
              <a:xfrm>
                <a:off x="96" y="1224"/>
                <a:ext cx="440" cy="233"/>
              </a:xfrm>
              <a:prstGeom prst="rect">
                <a:avLst/>
              </a:prstGeom>
              <a:noFill/>
              <a:ln w="9525">
                <a:noFill/>
                <a:miter lim="800000"/>
                <a:headEnd/>
                <a:tailEnd/>
              </a:ln>
            </p:spPr>
            <p:txBody>
              <a:bodyPr wrap="none">
                <a:prstTxWarp prst="textNoShape">
                  <a:avLst/>
                </a:prstTxWarp>
                <a:spAutoFit/>
              </a:bodyPr>
              <a:lstStyle/>
              <a:p>
                <a:r>
                  <a:rPr lang="en-US"/>
                  <a:t>1962</a:t>
                </a:r>
              </a:p>
            </p:txBody>
          </p:sp>
          <p:sp>
            <p:nvSpPr>
              <p:cNvPr id="60444" name="Text Box 34"/>
              <p:cNvSpPr txBox="1">
                <a:spLocks noChangeArrowheads="1"/>
              </p:cNvSpPr>
              <p:nvPr/>
            </p:nvSpPr>
            <p:spPr bwMode="auto">
              <a:xfrm>
                <a:off x="480" y="1680"/>
                <a:ext cx="1008" cy="173"/>
              </a:xfrm>
              <a:prstGeom prst="rect">
                <a:avLst/>
              </a:prstGeom>
              <a:noFill/>
              <a:ln w="9525">
                <a:noFill/>
                <a:miter lim="800000"/>
                <a:headEnd/>
                <a:tailEnd/>
              </a:ln>
            </p:spPr>
            <p:txBody>
              <a:bodyPr>
                <a:prstTxWarp prst="textNoShape">
                  <a:avLst/>
                </a:prstTxWarp>
                <a:spAutoFit/>
              </a:bodyPr>
              <a:lstStyle/>
              <a:p>
                <a:pPr algn="ctr"/>
                <a:r>
                  <a:rPr lang="en-US" sz="1200"/>
                  <a:t> 4 Share IBM Stock</a:t>
                </a:r>
              </a:p>
            </p:txBody>
          </p:sp>
        </p:grpSp>
        <p:pic>
          <p:nvPicPr>
            <p:cNvPr id="60442" name="Picture 61" descr="ibmstock.jpg"/>
            <p:cNvPicPr>
              <a:picLocks noChangeAspect="1"/>
            </p:cNvPicPr>
            <p:nvPr/>
          </p:nvPicPr>
          <p:blipFill>
            <a:blip r:embed="rId11"/>
            <a:srcRect/>
            <a:stretch>
              <a:fillRect/>
            </a:stretch>
          </p:blipFill>
          <p:spPr bwMode="auto">
            <a:xfrm>
              <a:off x="990600" y="1752600"/>
              <a:ext cx="1168663" cy="762000"/>
            </a:xfrm>
            <a:prstGeom prst="rect">
              <a:avLst/>
            </a:prstGeom>
            <a:noFill/>
            <a:ln w="9525">
              <a:noFill/>
              <a:miter lim="800000"/>
              <a:headEnd/>
              <a:tailEnd/>
            </a:ln>
          </p:spPr>
        </p:pic>
      </p:grpSp>
      <p:grpSp>
        <p:nvGrpSpPr>
          <p:cNvPr id="16" name="Group 66"/>
          <p:cNvGrpSpPr>
            <a:grpSpLocks/>
          </p:cNvGrpSpPr>
          <p:nvPr/>
        </p:nvGrpSpPr>
        <p:grpSpPr bwMode="auto">
          <a:xfrm>
            <a:off x="152400" y="3429000"/>
            <a:ext cx="2209800" cy="1300163"/>
            <a:chOff x="152400" y="3429000"/>
            <a:chExt cx="2209800" cy="1300159"/>
          </a:xfrm>
        </p:grpSpPr>
        <p:grpSp>
          <p:nvGrpSpPr>
            <p:cNvPr id="60437" name="Group 61"/>
            <p:cNvGrpSpPr>
              <a:grpSpLocks/>
            </p:cNvGrpSpPr>
            <p:nvPr/>
          </p:nvGrpSpPr>
          <p:grpSpPr bwMode="auto">
            <a:xfrm>
              <a:off x="152400" y="3635375"/>
              <a:ext cx="2209800" cy="1093784"/>
              <a:chOff x="96" y="2290"/>
              <a:chExt cx="1392" cy="689"/>
            </a:xfrm>
          </p:grpSpPr>
          <p:sp>
            <p:nvSpPr>
              <p:cNvPr id="60439"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sp>
            <p:nvSpPr>
              <p:cNvPr id="60440" name="Text Box 46"/>
              <p:cNvSpPr txBox="1">
                <a:spLocks noChangeArrowheads="1"/>
              </p:cNvSpPr>
              <p:nvPr/>
            </p:nvSpPr>
            <p:spPr bwMode="auto">
              <a:xfrm>
                <a:off x="288" y="2688"/>
                <a:ext cx="1200" cy="291"/>
              </a:xfrm>
              <a:prstGeom prst="rect">
                <a:avLst/>
              </a:prstGeom>
              <a:noFill/>
              <a:ln w="9525">
                <a:noFill/>
                <a:miter lim="800000"/>
                <a:headEnd/>
                <a:tailEnd/>
              </a:ln>
            </p:spPr>
            <p:txBody>
              <a:bodyPr>
                <a:prstTxWarp prst="textNoShape">
                  <a:avLst/>
                </a:prstTxWarp>
                <a:spAutoFit/>
              </a:bodyPr>
              <a:lstStyle/>
              <a:p>
                <a:pPr algn="ctr"/>
                <a:r>
                  <a:rPr lang="en-US" sz="1200"/>
                  <a:t>75 Shares IBM Stock after splits</a:t>
                </a:r>
              </a:p>
            </p:txBody>
          </p:sp>
        </p:grpSp>
        <p:pic>
          <p:nvPicPr>
            <p:cNvPr id="60438" name="Picture 63" descr="ibmstock.jpg"/>
            <p:cNvPicPr>
              <a:picLocks noChangeAspect="1"/>
            </p:cNvPicPr>
            <p:nvPr/>
          </p:nvPicPr>
          <p:blipFill>
            <a:blip r:embed="rId11"/>
            <a:srcRect/>
            <a:stretch>
              <a:fillRect/>
            </a:stretch>
          </p:blipFill>
          <p:spPr bwMode="auto">
            <a:xfrm>
              <a:off x="990600" y="3429000"/>
              <a:ext cx="1168663" cy="761998"/>
            </a:xfrm>
            <a:prstGeom prst="rect">
              <a:avLst/>
            </a:prstGeom>
            <a:noFill/>
            <a:ln w="9525">
              <a:noFill/>
              <a:miter lim="800000"/>
              <a:headEnd/>
              <a:tailEnd/>
            </a:ln>
          </p:spPr>
        </p:pic>
      </p:grpSp>
      <p:grpSp>
        <p:nvGrpSpPr>
          <p:cNvPr id="18" name="Group 65"/>
          <p:cNvGrpSpPr>
            <a:grpSpLocks/>
          </p:cNvGrpSpPr>
          <p:nvPr/>
        </p:nvGrpSpPr>
        <p:grpSpPr bwMode="auto">
          <a:xfrm>
            <a:off x="152400" y="5119688"/>
            <a:ext cx="2209800" cy="1300162"/>
            <a:chOff x="152400" y="5181600"/>
            <a:chExt cx="2209800" cy="1300166"/>
          </a:xfrm>
        </p:grpSpPr>
        <p:grpSp>
          <p:nvGrpSpPr>
            <p:cNvPr id="60433" name="Group 64"/>
            <p:cNvGrpSpPr>
              <a:grpSpLocks/>
            </p:cNvGrpSpPr>
            <p:nvPr/>
          </p:nvGrpSpPr>
          <p:grpSpPr bwMode="auto">
            <a:xfrm>
              <a:off x="152400" y="5359403"/>
              <a:ext cx="2209800" cy="1122363"/>
              <a:chOff x="96" y="3376"/>
              <a:chExt cx="1392" cy="707"/>
            </a:xfrm>
          </p:grpSpPr>
          <p:sp>
            <p:nvSpPr>
              <p:cNvPr id="60435"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sp>
            <p:nvSpPr>
              <p:cNvPr id="60436" name="Text Box 47"/>
              <p:cNvSpPr txBox="1">
                <a:spLocks noChangeArrowheads="1"/>
              </p:cNvSpPr>
              <p:nvPr/>
            </p:nvSpPr>
            <p:spPr bwMode="auto">
              <a:xfrm>
                <a:off x="336" y="3792"/>
                <a:ext cx="1152" cy="291"/>
              </a:xfrm>
              <a:prstGeom prst="rect">
                <a:avLst/>
              </a:prstGeom>
              <a:noFill/>
              <a:ln w="9525">
                <a:noFill/>
                <a:miter lim="800000"/>
                <a:headEnd/>
                <a:tailEnd/>
              </a:ln>
            </p:spPr>
            <p:txBody>
              <a:bodyPr>
                <a:prstTxWarp prst="textNoShape">
                  <a:avLst/>
                </a:prstTxWarp>
                <a:spAutoFit/>
              </a:bodyPr>
              <a:lstStyle/>
              <a:p>
                <a:pPr algn="ctr"/>
                <a:r>
                  <a:rPr lang="en-US" sz="1200"/>
                  <a:t>300 Shares IBM Stock after splits</a:t>
                </a:r>
              </a:p>
            </p:txBody>
          </p:sp>
        </p:grpSp>
        <p:pic>
          <p:nvPicPr>
            <p:cNvPr id="60434" name="Picture 64" descr="ibmstock.jpg"/>
            <p:cNvPicPr>
              <a:picLocks noChangeAspect="1"/>
            </p:cNvPicPr>
            <p:nvPr/>
          </p:nvPicPr>
          <p:blipFill>
            <a:blip r:embed="rId11"/>
            <a:srcRect/>
            <a:stretch>
              <a:fillRect/>
            </a:stretch>
          </p:blipFill>
          <p:spPr bwMode="auto">
            <a:xfrm>
              <a:off x="990600" y="5181600"/>
              <a:ext cx="1168663" cy="762000"/>
            </a:xfrm>
            <a:prstGeom prst="rect">
              <a:avLst/>
            </a:prstGeom>
            <a:noFill/>
            <a:ln w="9525">
              <a:noFill/>
              <a:miter lim="800000"/>
              <a:headEnd/>
              <a:tailEnd/>
            </a:ln>
          </p:spPr>
        </p:pic>
      </p:grpSp>
      <p:sp>
        <p:nvSpPr>
          <p:cNvPr id="60432" name="Rectangle 65"/>
          <p:cNvSpPr>
            <a:spLocks noChangeArrowheads="1"/>
          </p:cNvSpPr>
          <p:nvPr/>
        </p:nvSpPr>
        <p:spPr bwMode="auto">
          <a:xfrm>
            <a:off x="304800" y="6553200"/>
            <a:ext cx="8610600" cy="246063"/>
          </a:xfrm>
          <a:prstGeom prst="rect">
            <a:avLst/>
          </a:prstGeom>
          <a:noFill/>
          <a:ln w="9525">
            <a:noFill/>
            <a:miter lim="800000"/>
            <a:headEnd/>
            <a:tailEnd/>
          </a:ln>
        </p:spPr>
        <p:txBody>
          <a:bodyPr>
            <a:prstTxWarp prst="textNoShape">
              <a:avLst/>
            </a:prstTxWarp>
            <a:spAutoFit/>
          </a:bodyPr>
          <a:lstStyle/>
          <a:p>
            <a:r>
              <a:rPr lang="en-US" sz="1000"/>
              <a:t>IBM Stock Splits: </a:t>
            </a:r>
            <a:r>
              <a:rPr lang="en-US" sz="1000">
                <a:solidFill>
                  <a:srgbClr val="0A6F19"/>
                </a:solidFill>
              </a:rPr>
              <a:t>1964-05-18 [5:4], 1966-05-18 [3:2], 1968-04-23 [2:1], May 29, 1973 [5:4], Jun 1, 1979 [4:1]</a:t>
            </a:r>
            <a:r>
              <a:rPr lang="en-US" sz="1000"/>
              <a:t>, </a:t>
            </a:r>
            <a:r>
              <a:rPr lang="en-US" sz="1000">
                <a:solidFill>
                  <a:srgbClr val="FF6600"/>
                </a:solidFill>
              </a:rPr>
              <a:t>May 28, 1997 [2:1], May 27, 1999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737"/>
                                        </p:tgtEl>
                                        <p:attrNameLst>
                                          <p:attrName>style.visibility</p:attrName>
                                        </p:attrNameLst>
                                      </p:cBhvr>
                                      <p:to>
                                        <p:strVal val="visible"/>
                                      </p:to>
                                    </p:set>
                                    <p:animEffect transition="in" filter="blinds(horizontal)">
                                      <p:cBhvr>
                                        <p:cTn id="26" dur="500"/>
                                        <p:tgtEl>
                                          <p:spTgt spid="307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49225"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62467"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sp>
        <p:nvSpPr>
          <p:cNvPr id="6246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2" name="Group 94"/>
          <p:cNvGrpSpPr>
            <a:grpSpLocks/>
          </p:cNvGrpSpPr>
          <p:nvPr/>
        </p:nvGrpSpPr>
        <p:grpSpPr bwMode="auto">
          <a:xfrm>
            <a:off x="2535238" y="4449763"/>
            <a:ext cx="2174875" cy="703262"/>
            <a:chOff x="1649" y="2803"/>
            <a:chExt cx="1370" cy="443"/>
          </a:xfrm>
        </p:grpSpPr>
        <p:sp>
          <p:nvSpPr>
            <p:cNvPr id="62518"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62519"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4924425" y="4449763"/>
            <a:ext cx="1979613" cy="703262"/>
            <a:chOff x="3102" y="2803"/>
            <a:chExt cx="1247" cy="443"/>
          </a:xfrm>
        </p:grpSpPr>
        <p:sp>
          <p:nvSpPr>
            <p:cNvPr id="62516"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62517"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Tax Due </a:t>
              </a:r>
              <a:r>
                <a:rPr lang="en-US" sz="1200">
                  <a:solidFill>
                    <a:srgbClr val="0000FF"/>
                  </a:solidFill>
                  <a:latin typeface="Engravers MT" charset="0"/>
                </a:rPr>
                <a:t>$</a:t>
              </a:r>
              <a:r>
                <a:rPr lang="en-US" sz="120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62514"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62515"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6247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17763" y="5257800"/>
            <a:ext cx="5964237" cy="768350"/>
            <a:chOff x="1523" y="3312"/>
            <a:chExt cx="3757" cy="484"/>
          </a:xfrm>
        </p:grpSpPr>
        <p:sp>
          <p:nvSpPr>
            <p:cNvPr id="62511" name="Text Box 52"/>
            <p:cNvSpPr txBox="1">
              <a:spLocks noChangeArrowheads="1"/>
            </p:cNvSpPr>
            <p:nvPr/>
          </p:nvSpPr>
          <p:spPr bwMode="auto">
            <a:xfrm>
              <a:off x="2981"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FRN Inflation results in a</a:t>
              </a:r>
            </a:p>
            <a:p>
              <a:pPr algn="ctr"/>
              <a:r>
                <a:rPr lang="en-US" sz="1200" b="1">
                  <a:solidFill>
                    <a:srgbClr val="FF3300"/>
                  </a:solidFill>
                </a:rPr>
                <a:t>83% tax rate or </a:t>
              </a:r>
              <a:r>
                <a:rPr lang="en-US" sz="1200">
                  <a:solidFill>
                    <a:srgbClr val="FF0000"/>
                  </a:solidFill>
                  <a:latin typeface="Engravers MT" charset="0"/>
                </a:rPr>
                <a:t>$</a:t>
              </a:r>
              <a:r>
                <a:rPr lang="en-US" sz="1200" b="1">
                  <a:solidFill>
                    <a:srgbClr val="FF3300"/>
                  </a:solidFill>
                </a:rPr>
                <a:t>328.45 of the </a:t>
              </a:r>
            </a:p>
            <a:p>
              <a:pPr algn="ctr"/>
              <a:r>
                <a:rPr lang="en-US" sz="1200">
                  <a:solidFill>
                    <a:srgbClr val="FF0000"/>
                  </a:solidFill>
                  <a:latin typeface="Engravers MT" charset="0"/>
                </a:rPr>
                <a:t>$</a:t>
              </a:r>
              <a:r>
                <a:rPr lang="en-US" sz="1200" b="1">
                  <a:solidFill>
                    <a:srgbClr val="FF3300"/>
                  </a:solidFill>
                </a:rPr>
                <a:t>396.56 of the purported gain</a:t>
              </a:r>
            </a:p>
          </p:txBody>
        </p:sp>
        <p:sp>
          <p:nvSpPr>
            <p:cNvPr id="62512" name="Text Box 53"/>
            <p:cNvSpPr txBox="1">
              <a:spLocks noChangeArrowheads="1"/>
            </p:cNvSpPr>
            <p:nvPr/>
          </p:nvSpPr>
          <p:spPr bwMode="auto">
            <a:xfrm>
              <a:off x="1523" y="3389"/>
              <a:ext cx="143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923 Cartons of Eggs</a:t>
              </a:r>
            </a:p>
          </p:txBody>
        </p:sp>
        <p:sp>
          <p:nvSpPr>
            <p:cNvPr id="62513" name="AutoShape 56"/>
            <p:cNvSpPr>
              <a:spLocks noChangeArrowheads="1"/>
            </p:cNvSpPr>
            <p:nvPr/>
          </p:nvSpPr>
          <p:spPr bwMode="auto">
            <a:xfrm rot="5400000" flipV="1">
              <a:off x="4656"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62474" name="Text Box 57"/>
          <p:cNvSpPr txBox="1">
            <a:spLocks noChangeArrowheads="1"/>
          </p:cNvSpPr>
          <p:nvPr/>
        </p:nvSpPr>
        <p:spPr bwMode="auto">
          <a:xfrm>
            <a:off x="12192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457700" y="715963"/>
            <a:ext cx="2390775" cy="3629025"/>
            <a:chOff x="2808" y="451"/>
            <a:chExt cx="1506" cy="2286"/>
          </a:xfrm>
        </p:grpSpPr>
        <p:pic>
          <p:nvPicPr>
            <p:cNvPr id="6250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62504"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62505" name="Text Box 20"/>
            <p:cNvSpPr txBox="1">
              <a:spLocks noChangeArrowheads="1"/>
            </p:cNvSpPr>
            <p:nvPr/>
          </p:nvSpPr>
          <p:spPr bwMode="auto">
            <a:xfrm>
              <a:off x="3340"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62506"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7"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2508" name="Text Box 38"/>
            <p:cNvSpPr txBox="1">
              <a:spLocks noChangeArrowheads="1"/>
            </p:cNvSpPr>
            <p:nvPr/>
          </p:nvSpPr>
          <p:spPr bwMode="auto">
            <a:xfrm>
              <a:off x="3340"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62509"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10"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an 83% tax rate with the perception of 15% tax rate. </a:t>
            </a:r>
          </a:p>
        </p:txBody>
      </p:sp>
      <p:grpSp>
        <p:nvGrpSpPr>
          <p:cNvPr id="7" name="Group 93"/>
          <p:cNvGrpSpPr>
            <a:grpSpLocks/>
          </p:cNvGrpSpPr>
          <p:nvPr/>
        </p:nvGrpSpPr>
        <p:grpSpPr bwMode="auto">
          <a:xfrm>
            <a:off x="2362200" y="715963"/>
            <a:ext cx="2016125" cy="3627437"/>
            <a:chOff x="1488" y="451"/>
            <a:chExt cx="1270" cy="2285"/>
          </a:xfrm>
        </p:grpSpPr>
        <p:sp>
          <p:nvSpPr>
            <p:cNvPr id="62495"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6"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6249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2499"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62500"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62501"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62478"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8" name="Group 97"/>
          <p:cNvGrpSpPr>
            <a:grpSpLocks/>
          </p:cNvGrpSpPr>
          <p:nvPr/>
        </p:nvGrpSpPr>
        <p:grpSpPr bwMode="auto">
          <a:xfrm>
            <a:off x="6629400" y="715963"/>
            <a:ext cx="2362200" cy="3629025"/>
            <a:chOff x="4176" y="451"/>
            <a:chExt cx="1488" cy="2286"/>
          </a:xfrm>
        </p:grpSpPr>
        <p:pic>
          <p:nvPicPr>
            <p:cNvPr id="62483"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62484"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62485"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62486"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2487"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88"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62489"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62490"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62491"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2492" name="Group 90"/>
            <p:cNvGrpSpPr>
              <a:grpSpLocks/>
            </p:cNvGrpSpPr>
            <p:nvPr/>
          </p:nvGrpSpPr>
          <p:grpSpPr bwMode="auto">
            <a:xfrm>
              <a:off x="4176" y="2035"/>
              <a:ext cx="200" cy="231"/>
              <a:chOff x="480" y="3168"/>
              <a:chExt cx="200" cy="231"/>
            </a:xfrm>
          </p:grpSpPr>
          <p:sp>
            <p:nvSpPr>
              <p:cNvPr id="62493"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94"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pic>
        <p:nvPicPr>
          <p:cNvPr id="62481" name="Picture 55" descr="ibmstock.jpg"/>
          <p:cNvPicPr>
            <a:picLocks noChangeAspect="1"/>
          </p:cNvPicPr>
          <p:nvPr/>
        </p:nvPicPr>
        <p:blipFill>
          <a:blip r:embed="rId11"/>
          <a:srcRect/>
          <a:stretch>
            <a:fillRect/>
          </a:stretch>
        </p:blipFill>
        <p:spPr bwMode="auto">
          <a:xfrm>
            <a:off x="990600" y="1371600"/>
            <a:ext cx="1168400" cy="762000"/>
          </a:xfrm>
          <a:prstGeom prst="rect">
            <a:avLst/>
          </a:prstGeom>
          <a:noFill/>
          <a:ln w="9525">
            <a:noFill/>
            <a:miter lim="800000"/>
            <a:headEnd/>
            <a:tailEnd/>
          </a:ln>
        </p:spPr>
      </p:pic>
      <p:pic>
        <p:nvPicPr>
          <p:cNvPr id="62482" name="Picture 56" descr="ibmstock.jpg"/>
          <p:cNvPicPr>
            <a:picLocks noChangeAspect="1"/>
          </p:cNvPicPr>
          <p:nvPr/>
        </p:nvPicPr>
        <p:blipFill>
          <a:blip r:embed="rId11"/>
          <a:srcRect/>
          <a:stretch>
            <a:fillRect/>
          </a:stretch>
        </p:blipFill>
        <p:spPr bwMode="auto">
          <a:xfrm>
            <a:off x="990600" y="3048000"/>
            <a:ext cx="11684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ea typeface="ＭＳ Ｐゴシック" charset="-128"/>
                <a:cs typeface="ＭＳ Ｐゴシック" charset="-128"/>
              </a:rPr>
              <a:t>Old Case – New Law</a:t>
            </a:r>
          </a:p>
        </p:txBody>
      </p:sp>
      <p:sp>
        <p:nvSpPr>
          <p:cNvPr id="62467" name="Text Placeholder 2"/>
          <p:cNvSpPr>
            <a:spLocks noGrp="1"/>
          </p:cNvSpPr>
          <p:nvPr>
            <p:ph type="body" idx="1"/>
          </p:nvPr>
        </p:nvSpPr>
        <p:spPr/>
        <p:txBody>
          <a:bodyPr/>
          <a:lstStyle/>
          <a:p>
            <a:r>
              <a:rPr lang="en-US" i="1" dirty="0" smtClean="0">
                <a:ea typeface="ＭＳ Ｐゴシック" charset="-128"/>
                <a:cs typeface="ＭＳ Ｐゴシック" charset="-128"/>
              </a:rPr>
              <a:t>Thompson </a:t>
            </a:r>
            <a:r>
              <a:rPr lang="en-US" i="1" dirty="0" err="1" smtClean="0">
                <a:ea typeface="ＭＳ Ｐゴシック" charset="-128"/>
                <a:cs typeface="ＭＳ Ｐゴシック" charset="-128"/>
              </a:rPr>
              <a:t>v</a:t>
            </a:r>
            <a:r>
              <a:rPr lang="en-US" i="1" dirty="0" smtClean="0">
                <a:ea typeface="ＭＳ Ｐゴシック" charset="-128"/>
                <a:cs typeface="ＭＳ Ｐゴシック" charset="-128"/>
              </a:rPr>
              <a:t>. Butler</a:t>
            </a:r>
            <a:r>
              <a:rPr lang="en-US" dirty="0" smtClean="0">
                <a:ea typeface="ＭＳ Ｐゴシック" charset="-128"/>
                <a:cs typeface="ＭＳ Ｐゴシック" charset="-128"/>
              </a:rPr>
              <a:t>, </a:t>
            </a:r>
            <a:br>
              <a:rPr lang="en-US" dirty="0" smtClean="0">
                <a:ea typeface="ＭＳ Ｐゴシック" charset="-128"/>
                <a:cs typeface="ＭＳ Ｐゴシック" charset="-128"/>
              </a:rPr>
            </a:br>
            <a:r>
              <a:rPr lang="en-US" dirty="0" smtClean="0">
                <a:ea typeface="ＭＳ Ｐゴシック" charset="-128"/>
                <a:cs typeface="ＭＳ Ｐゴシック" charset="-128"/>
              </a:rPr>
              <a:t>95 U.S. 694, 696 </a:t>
            </a:r>
            <a:r>
              <a:rPr lang="en-US" smtClean="0">
                <a:ea typeface="ＭＳ Ｐゴシック" charset="-128"/>
                <a:cs typeface="ＭＳ Ｐゴシック" charset="-128"/>
              </a:rPr>
              <a:t>(1877)</a:t>
            </a:r>
            <a:endParaRPr lang="en-US" dirty="0" smtClean="0">
              <a:ea typeface="ＭＳ Ｐゴシック" charset="-128"/>
              <a:cs typeface="ＭＳ Ｐゴシック" charset="-128"/>
            </a:endParaRPr>
          </a:p>
        </p:txBody>
      </p:sp>
      <p:sp>
        <p:nvSpPr>
          <p:cNvPr id="62468" name="Content Placeholder 3"/>
          <p:cNvSpPr>
            <a:spLocks noGrp="1"/>
          </p:cNvSpPr>
          <p:nvPr>
            <p:ph sz="half" idx="2"/>
          </p:nvPr>
        </p:nvSpPr>
        <p:spPr/>
        <p:txBody>
          <a:bodyPr/>
          <a:lstStyle/>
          <a:p>
            <a:pPr marL="231775" indent="-231775"/>
            <a:r>
              <a:rPr lang="en-US" sz="2000" dirty="0" smtClean="0">
                <a:ea typeface="ＭＳ Ｐゴシック" charset="-128"/>
                <a:cs typeface="ＭＳ Ｐゴシック" charset="-128"/>
              </a:rPr>
              <a:t>A coin dollar is worth no more for the purposes of tender in payment of an ordinary debt than a note dollar. </a:t>
            </a:r>
            <a:r>
              <a:rPr lang="en-US" sz="2000" b="1" dirty="0" smtClean="0">
                <a:ea typeface="ＭＳ Ｐゴシック" charset="-128"/>
                <a:cs typeface="ＭＳ Ｐゴシック" charset="-128"/>
              </a:rPr>
              <a:t>The law has not made the note a standard of value any more than coin</a:t>
            </a:r>
            <a:r>
              <a:rPr lang="en-US" sz="2000" dirty="0" smtClean="0">
                <a:ea typeface="ＭＳ Ｐゴシック" charset="-128"/>
                <a:cs typeface="ＭＳ Ｐゴシック" charset="-128"/>
              </a:rPr>
              <a:t>. It is true that in the market, as an article of merchandise, one is of greater value than the other; but </a:t>
            </a:r>
            <a:r>
              <a:rPr lang="en-US" sz="2000" b="1" dirty="0" smtClean="0">
                <a:ea typeface="ＭＳ Ｐゴシック" charset="-128"/>
                <a:cs typeface="ＭＳ Ｐゴシック" charset="-128"/>
              </a:rPr>
              <a:t>as money</a:t>
            </a:r>
            <a:r>
              <a:rPr lang="en-US" sz="2000" dirty="0" smtClean="0">
                <a:ea typeface="ＭＳ Ｐゴシック" charset="-128"/>
                <a:cs typeface="ＭＳ Ｐゴシック" charset="-128"/>
              </a:rPr>
              <a:t>, that is to say, as a medium of exchange, </a:t>
            </a:r>
            <a:r>
              <a:rPr lang="en-US" sz="2000" b="1" dirty="0" smtClean="0">
                <a:ea typeface="ＭＳ Ｐゴシック" charset="-128"/>
                <a:cs typeface="ＭＳ Ｐゴシック" charset="-128"/>
              </a:rPr>
              <a:t>the law knows no difference between them</a:t>
            </a:r>
            <a:r>
              <a:rPr lang="en-US" sz="2000" dirty="0" smtClean="0">
                <a:ea typeface="ＭＳ Ｐゴシック" charset="-128"/>
                <a:cs typeface="ＭＳ Ｐゴシック" charset="-128"/>
              </a:rPr>
              <a:t>.</a:t>
            </a:r>
          </a:p>
        </p:txBody>
      </p:sp>
      <p:sp>
        <p:nvSpPr>
          <p:cNvPr id="62469" name="Text Placeholder 4"/>
          <p:cNvSpPr>
            <a:spLocks noGrp="1"/>
          </p:cNvSpPr>
          <p:nvPr>
            <p:ph type="body" sz="quarter" idx="3"/>
          </p:nvPr>
        </p:nvSpPr>
        <p:spPr/>
        <p:txBody>
          <a:bodyPr/>
          <a:lstStyle/>
          <a:p>
            <a:r>
              <a:rPr lang="en-US" smtClean="0">
                <a:ea typeface="ＭＳ Ｐゴシック" charset="-128"/>
                <a:cs typeface="ＭＳ Ｐゴシック" charset="-128"/>
              </a:rPr>
              <a:t>Title 31 USC §§5119(a) and  5117(b)</a:t>
            </a:r>
          </a:p>
        </p:txBody>
      </p:sp>
      <p:sp>
        <p:nvSpPr>
          <p:cNvPr id="62470" name="Content Placeholder 5"/>
          <p:cNvSpPr>
            <a:spLocks noGrp="1"/>
          </p:cNvSpPr>
          <p:nvPr>
            <p:ph sz="quarter" idx="4"/>
          </p:nvPr>
        </p:nvSpPr>
        <p:spPr>
          <a:xfrm>
            <a:off x="4645025" y="2174875"/>
            <a:ext cx="4117975" cy="3951288"/>
          </a:xfrm>
        </p:spPr>
        <p:txBody>
          <a:bodyPr/>
          <a:lstStyle/>
          <a:p>
            <a:pPr>
              <a:buFontTx/>
              <a:buNone/>
            </a:pPr>
            <a:r>
              <a:rPr lang="en-US" sz="1600" smtClean="0">
                <a:ea typeface="ＭＳ Ｐゴシック" charset="-128"/>
                <a:cs typeface="ＭＳ Ｐゴシック" charset="-128"/>
              </a:rPr>
              <a:t>§5119 However, the Secretary shall redeem gold certificates owned by the Federal reserve banks at times and in amounts the Secretary decides are necessary to maintain the equal purchasing power of each kind of United States currency</a:t>
            </a:r>
          </a:p>
          <a:p>
            <a:pPr>
              <a:buFontTx/>
              <a:buNone/>
            </a:pPr>
            <a:r>
              <a:rPr lang="en-US" sz="1600" smtClean="0">
                <a:ea typeface="ＭＳ Ｐゴシック" charset="-128"/>
                <a:cs typeface="ＭＳ Ｐゴシック" charset="-128"/>
              </a:rPr>
              <a:t>§5117 The Secretary may prescribe the form and denominations of the certificates. The amount of outstanding certificates may be not more than the value (for the purpose of issuing those certificates, of 42 and two-ninths dollars a fine troy ounce) of the gold held against gold certificates.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z="3600" smtClean="0">
                <a:ea typeface="ＭＳ Ｐゴシック" charset="-128"/>
                <a:cs typeface="ＭＳ Ｐゴシック" charset="-128"/>
              </a:rPr>
              <a:t>Secretary of Treasury’s has failed in his duty under Title 31 U.S.C. §5119(a)</a:t>
            </a:r>
          </a:p>
        </p:txBody>
      </p:sp>
      <p:sp>
        <p:nvSpPr>
          <p:cNvPr id="64515" name="Content Placeholder 5"/>
          <p:cNvSpPr>
            <a:spLocks noGrp="1"/>
          </p:cNvSpPr>
          <p:nvPr>
            <p:ph sz="half" idx="1"/>
          </p:nvPr>
        </p:nvSpPr>
        <p:spPr/>
        <p:txBody>
          <a:bodyPr/>
          <a:lstStyle/>
          <a:p>
            <a:r>
              <a:rPr lang="en-US" sz="2400" dirty="0" smtClean="0">
                <a:ea typeface="ＭＳ Ｐゴシック" charset="-128"/>
                <a:cs typeface="ＭＳ Ｐゴシック" charset="-128"/>
              </a:rPr>
              <a:t>[</a:t>
            </a:r>
            <a:r>
              <a:rPr lang="en-US" sz="2400" dirty="0" err="1" smtClean="0">
                <a:ea typeface="ＭＳ Ｐゴシック" charset="-128"/>
                <a:cs typeface="ＭＳ Ｐゴシック" charset="-128"/>
              </a:rPr>
              <a:t>T]he</a:t>
            </a:r>
            <a:r>
              <a:rPr lang="en-US" sz="2400" dirty="0" smtClean="0">
                <a:ea typeface="ＭＳ Ｐゴシック" charset="-128"/>
                <a:cs typeface="ＭＳ Ｐゴシック" charset="-128"/>
              </a:rPr>
              <a:t> Secretary shall redeem gold certificates owned by the Federal reserve banks at times and in amounts the Secretary decides </a:t>
            </a:r>
            <a:r>
              <a:rPr lang="en-US" sz="2400" b="1" dirty="0" smtClean="0">
                <a:ea typeface="ＭＳ Ｐゴシック" charset="-128"/>
                <a:cs typeface="ＭＳ Ｐゴシック" charset="-128"/>
              </a:rPr>
              <a:t>are necessary to maintain the equal purchasing power of each kind of United States currency.</a:t>
            </a:r>
          </a:p>
        </p:txBody>
      </p:sp>
      <p:pic>
        <p:nvPicPr>
          <p:cNvPr id="64516" name="Content Placeholder 7" descr="Money_Scale.jpg"/>
          <p:cNvPicPr>
            <a:picLocks noGrp="1" noChangeAspect="1"/>
          </p:cNvPicPr>
          <p:nvPr>
            <p:ph sz="half" idx="2"/>
          </p:nvPr>
        </p:nvPicPr>
        <p:blipFill>
          <a:blip r:embed="rId3"/>
          <a:srcRect t="-14513" b="-14513"/>
          <a:stretch>
            <a:fillRect/>
          </a:stretch>
        </p:blipFill>
        <p:spPr/>
      </p:pic>
      <p:sp>
        <p:nvSpPr>
          <p:cNvPr id="64517" name="TextBox 8"/>
          <p:cNvSpPr txBox="1">
            <a:spLocks noChangeArrowheads="1"/>
          </p:cNvSpPr>
          <p:nvPr/>
        </p:nvSpPr>
        <p:spPr bwMode="auto">
          <a:xfrm>
            <a:off x="4860925" y="5715000"/>
            <a:ext cx="3897313" cy="830263"/>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rPr>
              <a:t>The legal tender </a:t>
            </a:r>
            <a:r>
              <a:rPr lang="en-US" sz="1600">
                <a:solidFill>
                  <a:srgbClr val="FF0000"/>
                </a:solidFill>
                <a:latin typeface="Engravers MT" charset="0"/>
                <a:ea typeface="Engravers MT" charset="0"/>
                <a:cs typeface="Engravers MT" charset="0"/>
              </a:rPr>
              <a:t>$</a:t>
            </a:r>
            <a:r>
              <a:rPr lang="en-US" sz="1600">
                <a:solidFill>
                  <a:srgbClr val="FF0000"/>
                </a:solidFill>
              </a:rPr>
              <a:t>50 dollar gold coin has</a:t>
            </a:r>
            <a:br>
              <a:rPr lang="en-US" sz="1600">
                <a:solidFill>
                  <a:srgbClr val="FF0000"/>
                </a:solidFill>
              </a:rPr>
            </a:br>
            <a:r>
              <a:rPr lang="en-US" sz="1600">
                <a:solidFill>
                  <a:srgbClr val="FF0000"/>
                </a:solidFill>
              </a:rPr>
              <a:t>significantly more purchasing power than</a:t>
            </a:r>
          </a:p>
          <a:p>
            <a:r>
              <a:rPr lang="en-US" sz="1600">
                <a:solidFill>
                  <a:srgbClr val="FF0000"/>
                </a:solidFill>
              </a:rPr>
              <a:t>the $50 Federal Reserve Note.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r>
              <a:rPr lang="en-US" sz="4000" smtClean="0">
                <a:ea typeface="ＭＳ Ｐゴシック" charset="-128"/>
                <a:cs typeface="ＭＳ Ｐゴシック" charset="-128"/>
              </a:rPr>
              <a:t>Difference in Monetary Law between 1878 &amp; 2011</a:t>
            </a:r>
          </a:p>
        </p:txBody>
      </p:sp>
      <p:graphicFrame>
        <p:nvGraphicFramePr>
          <p:cNvPr id="7" name="Content Placeholder 6"/>
          <p:cNvGraphicFramePr>
            <a:graphicFrameLocks noGrp="1"/>
          </p:cNvGraphicFramePr>
          <p:nvPr>
            <p:ph idx="1"/>
          </p:nvPr>
        </p:nvGraphicFramePr>
        <p:xfrm>
          <a:off x="457200" y="1600200"/>
          <a:ext cx="8229600" cy="3500758"/>
        </p:xfrm>
        <a:graphic>
          <a:graphicData uri="http://schemas.openxmlformats.org/drawingml/2006/table">
            <a:tbl>
              <a:tblPr firstRow="1" bandRow="1">
                <a:tableStyleId>{5C22544A-7EE6-4342-B048-85BDC9FD1C3A}</a:tableStyleId>
              </a:tblPr>
              <a:tblGrid>
                <a:gridCol w="4495800"/>
                <a:gridCol w="2209800"/>
                <a:gridCol w="1524000"/>
              </a:tblGrid>
              <a:tr h="843497">
                <a:tc>
                  <a:txBody>
                    <a:bodyPr/>
                    <a:lstStyle/>
                    <a:p>
                      <a:pPr algn="l"/>
                      <a:endParaRPr lang="en-US" sz="16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smtClean="0">
                          <a:solidFill>
                            <a:schemeClr val="accent4"/>
                          </a:solidFill>
                          <a:ea typeface="ＭＳ Ｐゴシック" charset="-128"/>
                          <a:cs typeface="ＭＳ Ｐゴシック" charset="-128"/>
                        </a:rPr>
                        <a:t>Thompson </a:t>
                      </a:r>
                      <a:r>
                        <a:rPr lang="en-US" sz="1600" i="1" dirty="0" err="1" smtClean="0">
                          <a:solidFill>
                            <a:schemeClr val="accent4"/>
                          </a:solidFill>
                          <a:ea typeface="ＭＳ Ｐゴシック" charset="-128"/>
                          <a:cs typeface="ＭＳ Ｐゴシック" charset="-128"/>
                        </a:rPr>
                        <a:t>v</a:t>
                      </a:r>
                      <a:r>
                        <a:rPr lang="en-US" sz="1600" i="1" dirty="0" smtClean="0">
                          <a:solidFill>
                            <a:schemeClr val="accent4"/>
                          </a:solidFill>
                          <a:ea typeface="ＭＳ Ｐゴシック" charset="-128"/>
                          <a:cs typeface="ＭＳ Ｐゴシック" charset="-128"/>
                        </a:rPr>
                        <a:t>. Butler</a:t>
                      </a:r>
                      <a:r>
                        <a:rPr lang="en-US" sz="1600" dirty="0" smtClean="0">
                          <a:solidFill>
                            <a:schemeClr val="accent4"/>
                          </a:solidFill>
                          <a:ea typeface="ＭＳ Ｐゴシック" charset="-128"/>
                          <a:cs typeface="ＭＳ Ｐゴシック" charset="-128"/>
                        </a:rPr>
                        <a:t>, </a:t>
                      </a:r>
                      <a:br>
                        <a:rPr lang="en-US" sz="1600" dirty="0" smtClean="0">
                          <a:solidFill>
                            <a:schemeClr val="accent4"/>
                          </a:solidFill>
                          <a:ea typeface="ＭＳ Ｐゴシック" charset="-128"/>
                          <a:cs typeface="ＭＳ Ｐゴシック" charset="-128"/>
                        </a:rPr>
                      </a:br>
                      <a:r>
                        <a:rPr lang="en-US" sz="1600" dirty="0" smtClean="0">
                          <a:solidFill>
                            <a:schemeClr val="accent4"/>
                          </a:solidFill>
                          <a:ea typeface="ＭＳ Ｐゴシック" charset="-128"/>
                          <a:cs typeface="ＭＳ Ｐゴシック" charset="-128"/>
                        </a:rPr>
                        <a:t>95 U.S. 694, 696 (1878)</a:t>
                      </a:r>
                    </a:p>
                  </a:txBody>
                  <a:tcPr/>
                </a:tc>
                <a:tc>
                  <a:txBody>
                    <a:bodyPr/>
                    <a:lstStyle/>
                    <a:p>
                      <a:pPr algn="ctr"/>
                      <a:r>
                        <a:rPr lang="en-US" sz="1600" dirty="0" smtClean="0">
                          <a:solidFill>
                            <a:schemeClr val="accent4"/>
                          </a:solidFill>
                        </a:rPr>
                        <a:t>Today</a:t>
                      </a:r>
                      <a:br>
                        <a:rPr lang="en-US" sz="1600" dirty="0" smtClean="0">
                          <a:solidFill>
                            <a:schemeClr val="accent4"/>
                          </a:solidFill>
                        </a:rPr>
                      </a:br>
                      <a:r>
                        <a:rPr lang="en-US" sz="1600" dirty="0" smtClean="0">
                          <a:solidFill>
                            <a:schemeClr val="accent4"/>
                          </a:solidFill>
                        </a:rPr>
                        <a:t>(1985 –</a:t>
                      </a:r>
                      <a:r>
                        <a:rPr lang="en-US" sz="1600" baseline="0" dirty="0" smtClean="0">
                          <a:solidFill>
                            <a:schemeClr val="accent4"/>
                          </a:solidFill>
                        </a:rPr>
                        <a:t> 2011)</a:t>
                      </a:r>
                      <a:br>
                        <a:rPr lang="en-US" sz="1600" baseline="0" dirty="0" smtClean="0">
                          <a:solidFill>
                            <a:schemeClr val="accent4"/>
                          </a:solidFill>
                        </a:rPr>
                      </a:br>
                      <a:endParaRPr lang="en-US" sz="1600" dirty="0">
                        <a:solidFill>
                          <a:schemeClr val="accent4"/>
                        </a:solidFill>
                      </a:endParaRPr>
                    </a:p>
                  </a:txBody>
                  <a:tcPr/>
                </a:tc>
              </a:tr>
              <a:tr h="365516">
                <a:tc>
                  <a:txBody>
                    <a:bodyPr/>
                    <a:lstStyle/>
                    <a:p>
                      <a:pPr algn="l"/>
                      <a:r>
                        <a:rPr lang="en-US" sz="1600" dirty="0" smtClean="0">
                          <a:solidFill>
                            <a:schemeClr val="tx1"/>
                          </a:solidFill>
                        </a:rPr>
                        <a:t>Legal Tender Coins (Gold and</a:t>
                      </a:r>
                      <a:r>
                        <a:rPr lang="en-US" sz="1600" baseline="0" dirty="0" smtClean="0">
                          <a:solidFill>
                            <a:schemeClr val="tx1"/>
                          </a:solidFill>
                        </a:rPr>
                        <a:t> Silver)</a:t>
                      </a:r>
                      <a:endParaRPr lang="en-US" sz="1600" dirty="0">
                        <a:solidFill>
                          <a:schemeClr val="tx1"/>
                        </a:solidFill>
                      </a:endParaRPr>
                    </a:p>
                  </a:txBody>
                  <a:tcPr/>
                </a:tc>
                <a:tc>
                  <a:txBody>
                    <a:bodyPr/>
                    <a:lstStyle/>
                    <a:p>
                      <a:pPr algn="ctr"/>
                      <a:r>
                        <a:rPr lang="en-US" sz="1800" b="0" dirty="0" smtClean="0">
                          <a:solidFill>
                            <a:schemeClr val="bg1">
                              <a:lumMod val="50000"/>
                            </a:schemeClr>
                          </a:solidFill>
                        </a:rPr>
                        <a:t>✔</a:t>
                      </a:r>
                      <a:endParaRPr lang="en-US" sz="1800" b="0" dirty="0">
                        <a:solidFill>
                          <a:schemeClr val="bg1">
                            <a:lumMod val="50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r>
              <a:tr h="342085">
                <a:tc>
                  <a:txBody>
                    <a:bodyPr/>
                    <a:lstStyle/>
                    <a:p>
                      <a:pPr algn="l"/>
                      <a:r>
                        <a:rPr lang="en-US" sz="1600" dirty="0" smtClean="0">
                          <a:solidFill>
                            <a:schemeClr val="tx1"/>
                          </a:solidFill>
                        </a:rPr>
                        <a:t>Legal</a:t>
                      </a:r>
                      <a:r>
                        <a:rPr lang="en-US" sz="1600" baseline="0" dirty="0" smtClean="0">
                          <a:solidFill>
                            <a:schemeClr val="tx1"/>
                          </a:solidFill>
                        </a:rPr>
                        <a:t> Tender Notes (U.S. or F.R.N.)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c>
                  <a:txBody>
                    <a:bodyPr/>
                    <a:lstStyle/>
                    <a:p>
                      <a:pPr algn="ctr"/>
                      <a:r>
                        <a:rPr lang="en-US" sz="1600" b="0" dirty="0" smtClean="0">
                          <a:solidFill>
                            <a:schemeClr val="bg1">
                              <a:lumMod val="50000"/>
                            </a:schemeClr>
                          </a:solidFill>
                        </a:rPr>
                        <a:t>✔</a:t>
                      </a:r>
                      <a:endParaRPr lang="en-US" sz="1600" b="0" dirty="0">
                        <a:solidFill>
                          <a:schemeClr val="bg1">
                            <a:lumMod val="50000"/>
                          </a:schemeClr>
                        </a:solidFill>
                      </a:endParaRPr>
                    </a:p>
                  </a:txBody>
                  <a:tcPr/>
                </a:tc>
              </a:tr>
              <a:tr h="342085">
                <a:tc>
                  <a:txBody>
                    <a:bodyPr/>
                    <a:lstStyle/>
                    <a:p>
                      <a:pPr algn="l"/>
                      <a:r>
                        <a:rPr lang="en-US" sz="1600" dirty="0" smtClean="0">
                          <a:solidFill>
                            <a:schemeClr val="tx1"/>
                          </a:solidFill>
                        </a:rPr>
                        <a:t>Notes are obligations of the</a:t>
                      </a:r>
                      <a:r>
                        <a:rPr lang="en-US" sz="1600" baseline="0" dirty="0" smtClean="0">
                          <a:solidFill>
                            <a:schemeClr val="tx1"/>
                          </a:solidFill>
                        </a:rPr>
                        <a:t> U. S.</a:t>
                      </a:r>
                      <a:endParaRPr lang="en-US" sz="1600" dirty="0">
                        <a:solidFill>
                          <a:schemeClr val="tx1"/>
                        </a:solidFill>
                      </a:endParaRPr>
                    </a:p>
                  </a:txBody>
                  <a:tcPr/>
                </a:tc>
                <a:tc>
                  <a:txBody>
                    <a:bodyPr/>
                    <a:lstStyle/>
                    <a:p>
                      <a:pPr algn="ctr"/>
                      <a:r>
                        <a:rPr lang="en-US" sz="1600" b="0" dirty="0" smtClean="0">
                          <a:solidFill>
                            <a:schemeClr val="bg1">
                              <a:lumMod val="50000"/>
                            </a:schemeClr>
                          </a:solidFill>
                        </a:rPr>
                        <a:t>✔</a:t>
                      </a:r>
                      <a:endParaRPr lang="en-US" sz="1600" b="0" dirty="0">
                        <a:solidFill>
                          <a:schemeClr val="bg1">
                            <a:lumMod val="50000"/>
                          </a:schemeClr>
                        </a:solidFill>
                      </a:endParaRPr>
                    </a:p>
                  </a:txBody>
                  <a:tcPr/>
                </a:tc>
                <a:tc>
                  <a:txBody>
                    <a:bodyPr/>
                    <a:lstStyle/>
                    <a:p>
                      <a:pPr algn="ctr"/>
                      <a:r>
                        <a:rPr lang="en-US" sz="1600" b="0" dirty="0" smtClean="0">
                          <a:solidFill>
                            <a:schemeClr val="bg1">
                              <a:lumMod val="50000"/>
                            </a:schemeClr>
                          </a:solidFill>
                        </a:rPr>
                        <a:t>✔</a:t>
                      </a:r>
                      <a:endParaRPr lang="en-US" sz="1600" b="0" dirty="0">
                        <a:solidFill>
                          <a:schemeClr val="bg1">
                            <a:lumMod val="50000"/>
                          </a:schemeClr>
                        </a:solidFill>
                      </a:endParaRPr>
                    </a:p>
                  </a:txBody>
                  <a:tcPr/>
                </a:tc>
              </a:tr>
              <a:tr h="342085">
                <a:tc>
                  <a:txBody>
                    <a:bodyPr/>
                    <a:lstStyle/>
                    <a:p>
                      <a:pPr algn="l"/>
                      <a:r>
                        <a:rPr lang="en-US" sz="1600" dirty="0" smtClean="0">
                          <a:solidFill>
                            <a:schemeClr val="tx1"/>
                          </a:solidFill>
                        </a:rPr>
                        <a:t>Coin</a:t>
                      </a:r>
                      <a:r>
                        <a:rPr lang="en-US" sz="1600" baseline="0" dirty="0" smtClean="0">
                          <a:solidFill>
                            <a:schemeClr val="tx1"/>
                          </a:solidFill>
                        </a:rPr>
                        <a:t> &amp; Notes declared equal value</a:t>
                      </a:r>
                      <a:endParaRPr lang="en-US" sz="16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c>
                  <a:txBody>
                    <a:bodyPr/>
                    <a:lstStyle/>
                    <a:p>
                      <a:pPr algn="ctr"/>
                      <a:r>
                        <a:rPr lang="en-US" sz="1600" b="0" dirty="0" smtClean="0">
                          <a:solidFill>
                            <a:srgbClr val="660066"/>
                          </a:solidFill>
                        </a:rPr>
                        <a:t>✔</a:t>
                      </a:r>
                      <a:endParaRPr lang="en-US" sz="1600" b="0" dirty="0">
                        <a:solidFill>
                          <a:srgbClr val="660066"/>
                        </a:solidFill>
                      </a:endParaRPr>
                    </a:p>
                  </a:txBody>
                  <a:tcPr/>
                </a:tc>
              </a:tr>
              <a:tr h="337399">
                <a:tc>
                  <a:txBody>
                    <a:bodyPr/>
                    <a:lstStyle/>
                    <a:p>
                      <a:pPr algn="l"/>
                      <a:r>
                        <a:rPr lang="en-US" sz="1600" dirty="0" smtClean="0">
                          <a:solidFill>
                            <a:schemeClr val="tx1"/>
                          </a:solidFill>
                        </a:rPr>
                        <a:t>Notes (by 1878)</a:t>
                      </a:r>
                      <a:r>
                        <a:rPr lang="en-US" sz="1600" baseline="0" dirty="0" smtClean="0">
                          <a:solidFill>
                            <a:schemeClr val="tx1"/>
                          </a:solidFill>
                        </a:rPr>
                        <a:t> were redeemable at face value</a:t>
                      </a:r>
                      <a:endParaRPr lang="en-US" sz="16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50000"/>
                            </a:schemeClr>
                          </a:solidFill>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dirty="0" smtClean="0">
                        <a:solidFill>
                          <a:srgbClr val="FF0000"/>
                        </a:solidFill>
                      </a:endParaRPr>
                    </a:p>
                  </a:txBody>
                  <a:tcPr/>
                </a:tc>
              </a:tr>
              <a:tr h="3373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Notes (in practice)</a:t>
                      </a:r>
                      <a:r>
                        <a:rPr lang="en-US" sz="1600" baseline="0" dirty="0" smtClean="0">
                          <a:solidFill>
                            <a:schemeClr val="tx1"/>
                          </a:solidFill>
                        </a:rPr>
                        <a:t> are irredeemable </a:t>
                      </a:r>
                      <a:endParaRPr lang="en-US" sz="1600"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0" dirty="0" smtClean="0">
                        <a:solidFill>
                          <a:schemeClr val="bg1">
                            <a:lumMod val="50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FF0000"/>
                          </a:solidFill>
                        </a:rPr>
                        <a:t>✔</a:t>
                      </a:r>
                    </a:p>
                  </a:txBody>
                  <a:tcPr/>
                </a:tc>
              </a:tr>
              <a:tr h="590448">
                <a:tc>
                  <a:txBody>
                    <a:bodyPr/>
                    <a:lstStyle/>
                    <a:p>
                      <a:pPr algn="l"/>
                      <a:r>
                        <a:rPr lang="en-US" sz="1600" b="1" dirty="0" smtClean="0">
                          <a:solidFill>
                            <a:schemeClr val="tx1"/>
                          </a:solidFill>
                        </a:rPr>
                        <a:t>Sec.</a:t>
                      </a:r>
                      <a:r>
                        <a:rPr lang="en-US" sz="1600" b="1" baseline="0" dirty="0" smtClean="0">
                          <a:solidFill>
                            <a:schemeClr val="tx1"/>
                          </a:solidFill>
                        </a:rPr>
                        <a:t> of Treasury has a duty maintain equal purchasing power </a:t>
                      </a:r>
                      <a:endParaRPr lang="en-US" sz="1600" b="1" dirty="0">
                        <a:solidFill>
                          <a:schemeClr val="tx1"/>
                        </a:solidFill>
                      </a:endParaRPr>
                    </a:p>
                  </a:txBody>
                  <a:tcPr/>
                </a:tc>
                <a:tc>
                  <a:txBody>
                    <a:bodyPr/>
                    <a:lstStyle/>
                    <a:p>
                      <a:pPr algn="ctr"/>
                      <a:endParaRPr lang="en-US" sz="1600" dirty="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0" dirty="0" smtClean="0">
                          <a:solidFill>
                            <a:srgbClr val="0000FF"/>
                          </a:solidFill>
                        </a:rPr>
                        <a:t>✔</a:t>
                      </a:r>
                    </a:p>
                  </a:txBody>
                  <a:tcPr/>
                </a:tc>
              </a:tr>
            </a:tbl>
          </a:graphicData>
        </a:graphic>
      </p:graphicFrame>
      <p:sp>
        <p:nvSpPr>
          <p:cNvPr id="9" name="TextBox 8"/>
          <p:cNvSpPr txBox="1">
            <a:spLocks noChangeArrowheads="1"/>
          </p:cNvSpPr>
          <p:nvPr/>
        </p:nvSpPr>
        <p:spPr bwMode="auto">
          <a:xfrm>
            <a:off x="304800" y="5105400"/>
            <a:ext cx="8534400" cy="533400"/>
          </a:xfrm>
          <a:prstGeom prst="rect">
            <a:avLst/>
          </a:prstGeom>
          <a:noFill/>
          <a:ln w="9525">
            <a:noFill/>
            <a:miter lim="800000"/>
            <a:headEnd/>
            <a:tailEnd/>
          </a:ln>
        </p:spPr>
        <p:txBody>
          <a:bodyPr>
            <a:prstTxWarp prst="textNoShape">
              <a:avLst/>
            </a:prstTxWarp>
          </a:bodyPr>
          <a:lstStyle/>
          <a:p>
            <a:pPr marL="233363" indent="-233363">
              <a:spcAft>
                <a:spcPts val="600"/>
              </a:spcAft>
              <a:buFont typeface="Arial" charset="0"/>
              <a:buChar char="•"/>
            </a:pPr>
            <a:r>
              <a:rPr lang="en-US" sz="1400" i="1" dirty="0" err="1">
                <a:solidFill>
                  <a:srgbClr val="660066"/>
                </a:solidFill>
              </a:rPr>
              <a:t>Crummey</a:t>
            </a:r>
            <a:r>
              <a:rPr lang="en-US" sz="1400" i="1" dirty="0">
                <a:solidFill>
                  <a:srgbClr val="660066"/>
                </a:solidFill>
              </a:rPr>
              <a:t> </a:t>
            </a:r>
            <a:r>
              <a:rPr lang="en-US" sz="1400" i="1" dirty="0" err="1">
                <a:solidFill>
                  <a:srgbClr val="660066"/>
                </a:solidFill>
              </a:rPr>
              <a:t>v</a:t>
            </a:r>
            <a:r>
              <a:rPr lang="en-US" sz="1400" i="1" dirty="0">
                <a:solidFill>
                  <a:srgbClr val="660066"/>
                </a:solidFill>
              </a:rPr>
              <a:t>. Klein Independent School District</a:t>
            </a:r>
            <a:r>
              <a:rPr lang="en-US" sz="1400" dirty="0">
                <a:solidFill>
                  <a:srgbClr val="660066"/>
                </a:solidFill>
              </a:rPr>
              <a:t> (Unpublished Opinion, U.S. Ct. App. for the 5th Circuit, No. 08-20133, 2 October 2008); </a:t>
            </a:r>
          </a:p>
        </p:txBody>
      </p:sp>
      <p:sp>
        <p:nvSpPr>
          <p:cNvPr id="12" name="Rectangle 11"/>
          <p:cNvSpPr>
            <a:spLocks noChangeArrowheads="1"/>
          </p:cNvSpPr>
          <p:nvPr/>
        </p:nvSpPr>
        <p:spPr bwMode="auto">
          <a:xfrm>
            <a:off x="304800" y="5583238"/>
            <a:ext cx="8534400" cy="292100"/>
          </a:xfrm>
          <a:prstGeom prst="rect">
            <a:avLst/>
          </a:prstGeom>
          <a:noFill/>
          <a:ln w="9525">
            <a:noFill/>
            <a:miter lim="800000"/>
            <a:headEnd/>
            <a:tailEnd/>
          </a:ln>
        </p:spPr>
        <p:txBody>
          <a:bodyPr>
            <a:prstTxWarp prst="textNoShape">
              <a:avLst/>
            </a:prstTxWarp>
            <a:spAutoFit/>
          </a:bodyPr>
          <a:lstStyle/>
          <a:p>
            <a:pPr marL="233363" indent="-233363">
              <a:spcAft>
                <a:spcPts val="600"/>
              </a:spcAft>
              <a:buFont typeface="Arial" charset="0"/>
              <a:buChar char="•"/>
            </a:pPr>
            <a:r>
              <a:rPr lang="en-US" sz="1300">
                <a:solidFill>
                  <a:srgbClr val="FF0000"/>
                </a:solidFill>
              </a:rPr>
              <a:t>Title 12 U.S.C. 411 states that Federal Reserve Notes shall be redeemable for lawful money on demand.</a:t>
            </a:r>
          </a:p>
        </p:txBody>
      </p:sp>
      <p:sp>
        <p:nvSpPr>
          <p:cNvPr id="13" name="Rectangle 12"/>
          <p:cNvSpPr>
            <a:spLocks noChangeArrowheads="1"/>
          </p:cNvSpPr>
          <p:nvPr/>
        </p:nvSpPr>
        <p:spPr bwMode="auto">
          <a:xfrm>
            <a:off x="304800" y="5867400"/>
            <a:ext cx="8382000" cy="692150"/>
          </a:xfrm>
          <a:prstGeom prst="rect">
            <a:avLst/>
          </a:prstGeom>
          <a:noFill/>
          <a:ln w="9525">
            <a:noFill/>
            <a:miter lim="800000"/>
            <a:headEnd/>
            <a:tailEnd/>
          </a:ln>
        </p:spPr>
        <p:txBody>
          <a:bodyPr>
            <a:prstTxWarp prst="textNoShape">
              <a:avLst/>
            </a:prstTxWarp>
            <a:spAutoFit/>
          </a:bodyPr>
          <a:lstStyle/>
          <a:p>
            <a:pPr marL="233363" indent="-233363">
              <a:spcAft>
                <a:spcPts val="600"/>
              </a:spcAft>
              <a:buFont typeface="Arial" charset="0"/>
              <a:buChar char="•"/>
            </a:pPr>
            <a:r>
              <a:rPr lang="en-US" sz="1300">
                <a:solidFill>
                  <a:srgbClr val="0000FF"/>
                </a:solidFill>
              </a:rPr>
              <a:t>Title 31 U.S.C. 5119(a): The Secretary shall redeem gold certificates owned by the Federal reserve banks at times and in amounts the Secretary decides are necessary to maintain the equal purchasing power of each kind of United States currency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smtClean="0">
                <a:solidFill>
                  <a:srgbClr val="FF0000"/>
                </a:solidFill>
                <a:ea typeface="ＭＳ Ｐゴシック" charset="-128"/>
                <a:cs typeface="ＭＳ Ｐゴシック" charset="-128"/>
              </a:rPr>
              <a:t>Take-away-points</a:t>
            </a:r>
          </a:p>
        </p:txBody>
      </p:sp>
      <p:sp>
        <p:nvSpPr>
          <p:cNvPr id="6" name="Content Placeholder 5"/>
          <p:cNvSpPr>
            <a:spLocks noGrp="1"/>
          </p:cNvSpPr>
          <p:nvPr>
            <p:ph idx="1"/>
          </p:nvPr>
        </p:nvSpPr>
        <p:spPr/>
        <p:txBody>
          <a:bodyPr/>
          <a:lstStyle/>
          <a:p>
            <a:pPr marL="514350" indent="-514350">
              <a:spcAft>
                <a:spcPts val="1200"/>
              </a:spcAft>
              <a:buFontTx/>
              <a:buAutoNum type="arabicPeriod"/>
            </a:pPr>
            <a:r>
              <a:rPr lang="en-US" smtClean="0">
                <a:latin typeface="Times New Roman" charset="0"/>
                <a:ea typeface="Times New Roman" charset="0"/>
                <a:cs typeface="Times New Roman" charset="0"/>
              </a:rPr>
              <a:t>The U.S. monetary system (Federal Reserve System) is unconstitutional and violates the Rule of Law</a:t>
            </a:r>
            <a:r>
              <a:rPr lang="en-US" i="1" smtClean="0">
                <a:latin typeface="Times New Roman" charset="0"/>
                <a:ea typeface="Times New Roman" charset="0"/>
                <a:cs typeface="Times New Roman" charset="0"/>
              </a:rPr>
              <a:t>.</a:t>
            </a:r>
            <a:endParaRPr lang="en-US" smtClean="0">
              <a:latin typeface="Times New Roman" charset="0"/>
              <a:ea typeface="Times New Roman" charset="0"/>
              <a:cs typeface="Times New Roman" charset="0"/>
            </a:endParaRPr>
          </a:p>
          <a:p>
            <a:pPr marL="514350" indent="-514350">
              <a:spcAft>
                <a:spcPts val="1200"/>
              </a:spcAft>
              <a:buFontTx/>
              <a:buAutoNum type="arabicPeriod"/>
            </a:pPr>
            <a:r>
              <a:rPr lang="en-US" smtClean="0">
                <a:latin typeface="Times New Roman" charset="0"/>
                <a:ea typeface="Times New Roman" charset="0"/>
                <a:cs typeface="Times New Roman" charset="0"/>
              </a:rPr>
              <a:t>The U.S. monetary system is dishonest.</a:t>
            </a:r>
          </a:p>
          <a:p>
            <a:pPr marL="514350" indent="-514350">
              <a:spcAft>
                <a:spcPts val="1200"/>
              </a:spcAft>
              <a:buFontTx/>
              <a:buAutoNum type="arabicPeriod"/>
            </a:pPr>
            <a:r>
              <a:rPr lang="en-US" smtClean="0">
                <a:latin typeface="Times New Roman" charset="0"/>
                <a:ea typeface="Times New Roman" charset="0"/>
                <a:cs typeface="Times New Roman" charset="0"/>
              </a:rPr>
              <a:t>The U.S. monetary system will blow up.</a:t>
            </a:r>
          </a:p>
          <a:p>
            <a:pPr marL="514350" indent="-514350"/>
            <a:endParaRPr lang="en-US">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B2B2B2"/>
                                      </p:to>
                                    </p:animClr>
                                  </p:subTnLst>
                                </p:cTn>
                              </p:par>
                              <p:par>
                                <p:cTn id="15" presetID="1" presetClass="entr" presetSubtype="0" fill="hold" grpId="1"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tx1"/>
                                      </p:to>
                                    </p:animClr>
                                  </p:subTnLst>
                                </p:cTn>
                              </p:par>
                              <p:par>
                                <p:cTn id="17" presetID="1" presetClass="entr" presetSubtype="0" fill="hold" grpId="1"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B2B2B2"/>
                                      </p:to>
                                    </p:animClr>
                                  </p:subTnLst>
                                </p:cTn>
                              </p:par>
                              <p:par>
                                <p:cTn id="19" presetID="1" presetClass="entr" presetSubtype="0" fill="hold" grpId="1"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ea typeface="ＭＳ Ｐゴシック" charset="-128"/>
                <a:cs typeface="ＭＳ Ｐゴシック" charset="-128"/>
              </a:rPr>
              <a:t>Relevant Law &amp; Cases</a:t>
            </a:r>
          </a:p>
        </p:txBody>
      </p:sp>
      <p:sp>
        <p:nvSpPr>
          <p:cNvPr id="66563" name="Content Placeholder 2"/>
          <p:cNvSpPr>
            <a:spLocks noGrp="1"/>
          </p:cNvSpPr>
          <p:nvPr>
            <p:ph sz="half" idx="1"/>
          </p:nvPr>
        </p:nvSpPr>
        <p:spPr/>
        <p:txBody>
          <a:bodyPr/>
          <a:lstStyle/>
          <a:p>
            <a:r>
              <a:rPr lang="en-US" sz="1800">
                <a:ea typeface="ＭＳ Ｐゴシック" charset="-128"/>
                <a:cs typeface="ＭＳ Ｐゴシック" charset="-128"/>
              </a:rPr>
              <a:t>31 USC 5119(a)</a:t>
            </a:r>
          </a:p>
          <a:p>
            <a:pPr lvl="1"/>
            <a:r>
              <a:rPr lang="en-US" sz="1600"/>
              <a:t>“the Secretary shall … maintain the equal purchasing power of each kind of United States currency”</a:t>
            </a:r>
          </a:p>
          <a:p>
            <a:r>
              <a:rPr lang="en-US" sz="1800">
                <a:ea typeface="ＭＳ Ｐゴシック" charset="-128"/>
                <a:cs typeface="ＭＳ Ｐゴシック" charset="-128"/>
              </a:rPr>
              <a:t>12 USC 411</a:t>
            </a:r>
          </a:p>
          <a:p>
            <a:pPr lvl="1"/>
            <a:r>
              <a:rPr lang="en-US" sz="1400"/>
              <a:t>“Federal reserve notes … shall be redeemed in lawful money on demand at the Treasury Department of the United States, in the city of Washington, District of Columbia, or at any Federal Reserve bank.”</a:t>
            </a:r>
          </a:p>
          <a:p>
            <a:r>
              <a:rPr lang="en-US" sz="1800">
                <a:ea typeface="ＭＳ Ｐゴシック" charset="-128"/>
                <a:cs typeface="ＭＳ Ｐゴシック" charset="-128"/>
              </a:rPr>
              <a:t>31 USC 5112(a)(7)-(10), (e)</a:t>
            </a:r>
            <a:endParaRPr lang="en-US" sz="1400">
              <a:ea typeface="ＭＳ Ｐゴシック" charset="-128"/>
              <a:cs typeface="ＭＳ Ｐゴシック" charset="-128"/>
            </a:endParaRPr>
          </a:p>
          <a:p>
            <a:pPr lvl="1"/>
            <a:r>
              <a:rPr lang="en-US" sz="1400"/>
              <a:t>These sections define the size weight and pure metal content of each lawful money coin.</a:t>
            </a:r>
          </a:p>
        </p:txBody>
      </p:sp>
      <p:sp>
        <p:nvSpPr>
          <p:cNvPr id="66564" name="Content Placeholder 3"/>
          <p:cNvSpPr>
            <a:spLocks noGrp="1"/>
          </p:cNvSpPr>
          <p:nvPr>
            <p:ph sz="half" idx="2"/>
          </p:nvPr>
        </p:nvSpPr>
        <p:spPr>
          <a:xfrm>
            <a:off x="4648200" y="1600200"/>
            <a:ext cx="3733800" cy="4525963"/>
          </a:xfrm>
        </p:spPr>
        <p:txBody>
          <a:bodyPr/>
          <a:lstStyle/>
          <a:p>
            <a:pPr marL="227013" indent="-227013"/>
            <a:r>
              <a:rPr lang="en-US" sz="1800" i="1" dirty="0">
                <a:ea typeface="ＭＳ Ｐゴシック" charset="-128"/>
                <a:cs typeface="ＭＳ Ｐゴシック" charset="-128"/>
              </a:rPr>
              <a:t>Thompson </a:t>
            </a:r>
            <a:r>
              <a:rPr lang="en-US" sz="1800" i="1" dirty="0" err="1">
                <a:ea typeface="ＭＳ Ｐゴシック" charset="-128"/>
                <a:cs typeface="ＭＳ Ｐゴシック" charset="-128"/>
              </a:rPr>
              <a:t>v</a:t>
            </a:r>
            <a:r>
              <a:rPr lang="en-US" sz="1800" i="1" dirty="0">
                <a:ea typeface="ＭＳ Ｐゴシック" charset="-128"/>
                <a:cs typeface="ＭＳ Ｐゴシック" charset="-128"/>
              </a:rPr>
              <a:t>. Butler</a:t>
            </a:r>
            <a:r>
              <a:rPr lang="en-US" sz="1800" dirty="0">
                <a:ea typeface="ＭＳ Ｐゴシック" charset="-128"/>
                <a:cs typeface="ＭＳ Ｐゴシック" charset="-128"/>
              </a:rPr>
              <a:t>, </a:t>
            </a:r>
            <a:br>
              <a:rPr lang="en-US" sz="1800" dirty="0">
                <a:ea typeface="ＭＳ Ｐゴシック" charset="-128"/>
                <a:cs typeface="ＭＳ Ｐゴシック" charset="-128"/>
              </a:rPr>
            </a:br>
            <a:r>
              <a:rPr lang="en-US" sz="1800" dirty="0">
                <a:ea typeface="ＭＳ Ｐゴシック" charset="-128"/>
                <a:cs typeface="ＭＳ Ｐゴシック" charset="-128"/>
              </a:rPr>
              <a:t>95 U.S. 694 (</a:t>
            </a:r>
            <a:r>
              <a:rPr lang="en-US" sz="1800" dirty="0" smtClean="0">
                <a:ea typeface="ＭＳ Ｐゴシック" charset="-128"/>
                <a:cs typeface="ＭＳ Ｐゴシック" charset="-128"/>
              </a:rPr>
              <a:t>1877)</a:t>
            </a:r>
            <a:endParaRPr lang="en-US" sz="1800" dirty="0">
              <a:ea typeface="ＭＳ Ｐゴシック" charset="-128"/>
              <a:cs typeface="ＭＳ Ｐゴシック" charset="-128"/>
            </a:endParaRPr>
          </a:p>
          <a:p>
            <a:pPr lvl="1"/>
            <a:r>
              <a:rPr lang="en-US" sz="1400" dirty="0"/>
              <a:t>A dollar is a dollar</a:t>
            </a:r>
          </a:p>
          <a:p>
            <a:pPr lvl="1"/>
            <a:r>
              <a:rPr lang="en-US" sz="1400" dirty="0"/>
              <a:t>See 5</a:t>
            </a:r>
            <a:r>
              <a:rPr lang="en-US" sz="1400" baseline="30000" dirty="0"/>
              <a:t>th</a:t>
            </a:r>
            <a:r>
              <a:rPr lang="en-US" sz="1400" dirty="0"/>
              <a:t> Cir. Opinion </a:t>
            </a:r>
            <a:br>
              <a:rPr lang="en-US" sz="1400" dirty="0"/>
            </a:br>
            <a:r>
              <a:rPr lang="en-US" sz="1400" dirty="0"/>
              <a:t>Crummy </a:t>
            </a:r>
            <a:r>
              <a:rPr lang="en-US" sz="1400" dirty="0" err="1"/>
              <a:t>v</a:t>
            </a:r>
            <a:r>
              <a:rPr lang="en-US" sz="1400" dirty="0"/>
              <a:t>. Klein ISD, </a:t>
            </a:r>
            <a:br>
              <a:rPr lang="en-US" sz="1400" dirty="0"/>
            </a:br>
            <a:r>
              <a:rPr lang="en-US" sz="1400" dirty="0"/>
              <a:t>No. 08-20133, Oct. 2, 2008</a:t>
            </a:r>
          </a:p>
          <a:p>
            <a:pPr marL="227013" indent="-227013"/>
            <a:r>
              <a:rPr lang="en-US" sz="1800" i="1" dirty="0">
                <a:ea typeface="ＭＳ Ｐゴシック" charset="-128"/>
                <a:cs typeface="ＭＳ Ｐゴシック" charset="-128"/>
              </a:rPr>
              <a:t>Eisner </a:t>
            </a:r>
            <a:r>
              <a:rPr lang="en-US" sz="1800" i="1" dirty="0" err="1">
                <a:ea typeface="ＭＳ Ｐゴシック" charset="-128"/>
                <a:cs typeface="ＭＳ Ｐゴシック" charset="-128"/>
              </a:rPr>
              <a:t>v</a:t>
            </a:r>
            <a:r>
              <a:rPr lang="en-US" sz="1800" i="1" dirty="0">
                <a:ea typeface="ＭＳ Ｐゴシック" charset="-128"/>
                <a:cs typeface="ＭＳ Ｐゴシック" charset="-128"/>
              </a:rPr>
              <a:t>. </a:t>
            </a:r>
            <a:r>
              <a:rPr lang="en-US" sz="1800" i="1" dirty="0" err="1">
                <a:ea typeface="ＭＳ Ｐゴシック" charset="-128"/>
                <a:cs typeface="ＭＳ Ｐゴシック" charset="-128"/>
              </a:rPr>
              <a:t>Macomber</a:t>
            </a:r>
            <a:r>
              <a:rPr lang="en-US" sz="1800" i="1" dirty="0">
                <a:ea typeface="ＭＳ Ｐゴシック" charset="-128"/>
                <a:cs typeface="ＭＳ Ｐゴシック" charset="-128"/>
              </a:rPr>
              <a:t/>
            </a:r>
            <a:br>
              <a:rPr lang="en-US" sz="1800" i="1" dirty="0">
                <a:ea typeface="ＭＳ Ｐゴシック" charset="-128"/>
                <a:cs typeface="ＭＳ Ｐゴシック" charset="-128"/>
              </a:rPr>
            </a:br>
            <a:r>
              <a:rPr lang="en-US" sz="1800" i="1" dirty="0">
                <a:ea typeface="ＭＳ Ｐゴシック" charset="-128"/>
                <a:cs typeface="ＭＳ Ｐゴシック" charset="-128"/>
              </a:rPr>
              <a:t> 252 U.S. 189, 206 (1920)</a:t>
            </a:r>
          </a:p>
          <a:p>
            <a:pPr lvl="1"/>
            <a:r>
              <a:rPr lang="en-US" sz="1400" i="1" dirty="0"/>
              <a:t>Congress cannot by legislation alter the Constitution, from which alone it derives its power to legislate, and within whose limitations alone that power can be lawfully exercised.</a:t>
            </a:r>
          </a:p>
          <a:p>
            <a:pPr marL="227013" indent="-227013"/>
            <a:r>
              <a:rPr lang="en-US" sz="1800" i="1" dirty="0">
                <a:ea typeface="ＭＳ Ｐゴシック" charset="-128"/>
                <a:cs typeface="ＭＳ Ｐゴシック" charset="-128"/>
              </a:rPr>
              <a:t>United States </a:t>
            </a:r>
            <a:r>
              <a:rPr lang="en-US" sz="1800" i="1" dirty="0" err="1">
                <a:ea typeface="ＭＳ Ｐゴシック" charset="-128"/>
                <a:cs typeface="ＭＳ Ｐゴシック" charset="-128"/>
              </a:rPr>
              <a:t>v</a:t>
            </a:r>
            <a:r>
              <a:rPr lang="en-US" sz="1800" i="1" dirty="0">
                <a:ea typeface="ＭＳ Ｐゴシック" charset="-128"/>
                <a:cs typeface="ＭＳ Ｐゴシック" charset="-128"/>
              </a:rPr>
              <a:t>. Marigold</a:t>
            </a:r>
            <a:r>
              <a:rPr lang="en-US" sz="1800" dirty="0">
                <a:ea typeface="ＭＳ Ｐゴシック" charset="-128"/>
                <a:cs typeface="ＭＳ Ｐゴシック" charset="-128"/>
              </a:rPr>
              <a:t>, </a:t>
            </a:r>
            <a:br>
              <a:rPr lang="en-US" sz="1800" dirty="0">
                <a:ea typeface="ＭＳ Ｐゴシック" charset="-128"/>
                <a:cs typeface="ＭＳ Ｐゴシック" charset="-128"/>
              </a:rPr>
            </a:br>
            <a:r>
              <a:rPr lang="en-US" sz="1800" dirty="0">
                <a:ea typeface="ＭＳ Ｐゴシック" charset="-128"/>
                <a:cs typeface="ＭＳ Ｐゴシック" charset="-128"/>
              </a:rPr>
              <a:t>50 U.S. (9 How.) 560 (1850)</a:t>
            </a:r>
            <a:endParaRPr lang="en-US" sz="1400" dirty="0">
              <a:ea typeface="ＭＳ Ｐゴシック" charset="-128"/>
              <a:cs typeface="ＭＳ Ｐゴシック" charset="-128"/>
            </a:endParaRPr>
          </a:p>
          <a:p>
            <a:pPr lvl="1"/>
            <a:r>
              <a:rPr lang="en-US" sz="1400" dirty="0"/>
              <a:t>Constitutionally coined money is a pure metallic standard of value; a coin with known intrinsic value.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381000" y="457200"/>
            <a:ext cx="8153400" cy="4800600"/>
          </a:xfrm>
          <a:prstGeom prst="rect">
            <a:avLst/>
          </a:prstGeom>
          <a:noFill/>
          <a:ln w="9525">
            <a:noFill/>
            <a:miter lim="800000"/>
            <a:headEnd/>
            <a:tailEnd/>
          </a:ln>
        </p:spPr>
        <p:txBody>
          <a:bodyPr>
            <a:prstTxWarp prst="textNoShape">
              <a:avLst/>
            </a:prstTxWarp>
            <a:spAutoFit/>
          </a:bodyPr>
          <a:lstStyle/>
          <a:p>
            <a:pPr algn="ctr">
              <a:defRPr/>
            </a:pPr>
            <a:r>
              <a:rPr lang="en-US" sz="4400" dirty="0">
                <a:solidFill>
                  <a:srgbClr val="FF0000"/>
                </a:solidFill>
                <a:latin typeface="Times New Roman" charset="0"/>
                <a:ea typeface="Times New Roman" charset="0"/>
                <a:cs typeface="Times New Roman" charset="0"/>
              </a:rPr>
              <a:t>Take-away-points</a:t>
            </a:r>
            <a:endParaRPr lang="en-US" sz="4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algn="ctr">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228600" indent="-228600" algn="ctr">
              <a:buFont typeface="+mj-lt"/>
              <a:buAutoNum type="arabicPeriod"/>
              <a:defRPr/>
            </a:pPr>
            <a:endParaRPr lang="en-US" sz="1000" i="1" dirty="0">
              <a:latin typeface="Times New Roman" charset="0"/>
              <a:ea typeface="Times New Roman" charset="0"/>
              <a:cs typeface="Times New Roman" charset="0"/>
            </a:endParaRPr>
          </a:p>
          <a:p>
            <a:pPr marL="514350" indent="-514350">
              <a:spcAft>
                <a:spcPts val="1200"/>
              </a:spcAft>
              <a:buFont typeface="+mj-lt"/>
              <a:buAutoNum type="arabicPeriod"/>
              <a:defRPr/>
            </a:pPr>
            <a:r>
              <a:rPr lang="en-US" sz="3200" dirty="0">
                <a:solidFill>
                  <a:srgbClr val="B2B2B2"/>
                </a:solidFill>
                <a:latin typeface="Times New Roman" charset="0"/>
                <a:ea typeface="Times New Roman" charset="0"/>
                <a:cs typeface="Times New Roman" charset="0"/>
              </a:rPr>
              <a:t>The U.S. monetary system (Federal Reserve System) is unconstitutional and violates the Rule of Law</a:t>
            </a:r>
            <a:r>
              <a:rPr lang="en-US" sz="3200" i="1" dirty="0">
                <a:solidFill>
                  <a:srgbClr val="B2B2B2"/>
                </a:solidFill>
                <a:latin typeface="Times New Roman" charset="0"/>
                <a:ea typeface="Times New Roman" charset="0"/>
                <a:cs typeface="Times New Roman" charset="0"/>
              </a:rPr>
              <a:t>.</a:t>
            </a:r>
          </a:p>
          <a:p>
            <a:pPr marL="514350" indent="-514350">
              <a:spcAft>
                <a:spcPts val="1200"/>
              </a:spcAft>
              <a:buFont typeface="+mj-lt"/>
              <a:buAutoNum type="arabicPeriod"/>
              <a:defRPr/>
            </a:pPr>
            <a:r>
              <a:rPr lang="en-US" sz="3200" dirty="0">
                <a:solidFill>
                  <a:srgbClr val="B2B2B2"/>
                </a:solidFill>
                <a:latin typeface="Times New Roman" charset="0"/>
                <a:ea typeface="Times New Roman" charset="0"/>
                <a:cs typeface="Times New Roman" charset="0"/>
              </a:rPr>
              <a:t>The U.S. monetary system is dishonest.</a:t>
            </a:r>
          </a:p>
          <a:p>
            <a:pPr marL="514350" indent="-514350">
              <a:spcAft>
                <a:spcPts val="1200"/>
              </a:spcAft>
              <a:buFont typeface="+mj-lt"/>
              <a:buAutoNum type="arabicPeriod"/>
              <a:defRPr/>
            </a:pPr>
            <a:r>
              <a:rPr lang="en-US" sz="3200" dirty="0">
                <a:latin typeface="Times New Roman" charset="0"/>
                <a:ea typeface="Times New Roman" charset="0"/>
                <a:cs typeface="Times New Roman" charset="0"/>
              </a:rPr>
              <a:t>The U.S. monetary system will blow up.</a:t>
            </a:r>
          </a:p>
          <a:p>
            <a:pPr algn="ctr">
              <a:defRPr/>
            </a:pPr>
            <a:endParaRPr lang="en-US" sz="3200" i="1"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r>
              <a:rPr lang="en-US" smtClean="0">
                <a:ea typeface="ＭＳ Ｐゴシック" charset="-128"/>
                <a:cs typeface="ＭＳ Ｐゴシック" charset="-128"/>
              </a:rPr>
              <a:t>Where we are headed:</a:t>
            </a:r>
          </a:p>
        </p:txBody>
      </p:sp>
      <p:sp>
        <p:nvSpPr>
          <p:cNvPr id="70659" name="Vertical Text Placeholder 5"/>
          <p:cNvSpPr>
            <a:spLocks noGrp="1"/>
          </p:cNvSpPr>
          <p:nvPr>
            <p:ph sz="half" idx="1"/>
          </p:nvPr>
        </p:nvSpPr>
        <p:spPr>
          <a:xfrm>
            <a:off x="457200" y="1600200"/>
            <a:ext cx="4191000" cy="4572000"/>
          </a:xfrm>
        </p:spPr>
        <p:txBody>
          <a:bodyPr/>
          <a:lstStyle/>
          <a:p>
            <a:pPr marL="0" indent="0">
              <a:buFontTx/>
              <a:buNone/>
            </a:pPr>
            <a:r>
              <a:rPr lang="en-US" smtClean="0">
                <a:ea typeface="ＭＳ Ｐゴシック" charset="-128"/>
                <a:cs typeface="ＭＳ Ｐゴシック" charset="-128"/>
              </a:rPr>
              <a:t>Without exceptions, the history of irredeemable legal tender paper &amp; electronic money is that its purchasing power always approaches its cost of production: </a:t>
            </a:r>
            <a:r>
              <a:rPr lang="en-US" smtClean="0">
                <a:solidFill>
                  <a:srgbClr val="FF0000"/>
                </a:solidFill>
                <a:ea typeface="ＭＳ Ｐゴシック" charset="-128"/>
                <a:cs typeface="ＭＳ Ｐゴシック" charset="-128"/>
              </a:rPr>
              <a:t>ZERO</a:t>
            </a:r>
          </a:p>
          <a:p>
            <a:pPr marL="0" indent="0"/>
            <a:endParaRPr lang="en-US" smtClean="0">
              <a:ea typeface="ＭＳ Ｐゴシック" charset="-128"/>
              <a:cs typeface="ＭＳ Ｐゴシック" charset="-128"/>
            </a:endParaRPr>
          </a:p>
        </p:txBody>
      </p:sp>
      <p:pic>
        <p:nvPicPr>
          <p:cNvPr id="70660" name="Picture 2" descr="C:\C U R R E N T  W O R K\MNN Exhibits 1-18-07\Hunarian Money in sewer.jpg"/>
          <p:cNvPicPr>
            <a:picLocks noChangeAspect="1" noChangeArrowheads="1"/>
          </p:cNvPicPr>
          <p:nvPr/>
        </p:nvPicPr>
        <p:blipFill>
          <a:blip r:embed="rId3"/>
          <a:srcRect/>
          <a:stretch>
            <a:fillRect/>
          </a:stretch>
        </p:blipFill>
        <p:spPr bwMode="auto">
          <a:xfrm>
            <a:off x="5105400" y="1447800"/>
            <a:ext cx="2759075" cy="3810000"/>
          </a:xfrm>
          <a:prstGeom prst="rect">
            <a:avLst/>
          </a:prstGeom>
          <a:noFill/>
          <a:ln w="9525">
            <a:noFill/>
            <a:miter lim="800000"/>
            <a:headEnd/>
            <a:tailEnd/>
          </a:ln>
        </p:spPr>
      </p:pic>
      <p:sp>
        <p:nvSpPr>
          <p:cNvPr id="70661" name="Rectangle 9"/>
          <p:cNvSpPr>
            <a:spLocks noChangeArrowheads="1"/>
          </p:cNvSpPr>
          <p:nvPr/>
        </p:nvSpPr>
        <p:spPr bwMode="auto">
          <a:xfrm>
            <a:off x="4953000" y="5334000"/>
            <a:ext cx="3200400" cy="64611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rPr>
              <a:t>A lifetime’s worth of savings – literally down the sewer!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533400" y="838200"/>
            <a:ext cx="8153400" cy="4586288"/>
          </a:xfrm>
          <a:prstGeom prst="rect">
            <a:avLst/>
          </a:prstGeom>
          <a:noFill/>
          <a:ln w="9525">
            <a:noFill/>
            <a:miter lim="800000"/>
            <a:headEnd/>
            <a:tailEnd/>
          </a:ln>
        </p:spPr>
        <p:txBody>
          <a:bodyPr>
            <a:prstTxWarp prst="textNoShape">
              <a:avLst/>
            </a:prstTxWarp>
            <a:spAutoFit/>
          </a:bodyPr>
          <a:lstStyle/>
          <a:p>
            <a:r>
              <a:rPr lang="en-US" sz="4400"/>
              <a:t>“The process by which banks create money is so simple that the mind is repelled.”</a:t>
            </a:r>
          </a:p>
          <a:p>
            <a:pPr algn="r"/>
            <a:r>
              <a:rPr lang="en-US" sz="4400"/>
              <a:t> </a:t>
            </a:r>
            <a:r>
              <a:rPr lang="en-US"/>
              <a:t> </a:t>
            </a:r>
            <a:r>
              <a:rPr lang="en-US" i="1"/>
              <a:t/>
            </a:r>
            <a:br>
              <a:rPr lang="en-US" i="1"/>
            </a:br>
            <a:r>
              <a:rPr lang="en-US" sz="3200" i="1"/>
              <a:t>Money: Whence it came, where it went</a:t>
            </a:r>
            <a:endParaRPr lang="en-US" sz="3200"/>
          </a:p>
          <a:p>
            <a:pPr algn="r"/>
            <a:r>
              <a:rPr lang="en-US" sz="3600"/>
              <a:t>John Kenneth Galbraith</a:t>
            </a:r>
          </a:p>
          <a:p>
            <a:pPr algn="r"/>
            <a:endParaRPr lang="en-US" sz="2400"/>
          </a:p>
          <a:p>
            <a:pPr algn="r"/>
            <a:endParaRPr lang="en-US"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C U R R E N T  W O R K\MNN Exhibits 1-18-07\Adam replacement slides\typing-computer.jpg"/>
          <p:cNvPicPr>
            <a:picLocks noChangeAspect="1" noChangeArrowheads="1"/>
          </p:cNvPicPr>
          <p:nvPr/>
        </p:nvPicPr>
        <p:blipFill>
          <a:blip r:embed="rId3"/>
          <a:srcRect/>
          <a:stretch>
            <a:fillRect/>
          </a:stretch>
        </p:blipFill>
        <p:spPr bwMode="auto">
          <a:xfrm>
            <a:off x="1447800" y="1676400"/>
            <a:ext cx="6172200" cy="4049713"/>
          </a:xfrm>
          <a:prstGeom prst="rect">
            <a:avLst/>
          </a:prstGeom>
          <a:noFill/>
          <a:ln w="9525">
            <a:noFill/>
            <a:miter lim="800000"/>
            <a:headEnd/>
            <a:tailEnd/>
          </a:ln>
        </p:spPr>
      </p:pic>
      <p:sp>
        <p:nvSpPr>
          <p:cNvPr id="74755" name="TextBox 4"/>
          <p:cNvSpPr txBox="1">
            <a:spLocks noChangeArrowheads="1"/>
          </p:cNvSpPr>
          <p:nvPr/>
        </p:nvSpPr>
        <p:spPr bwMode="auto">
          <a:xfrm>
            <a:off x="381000" y="533400"/>
            <a:ext cx="8458200" cy="646113"/>
          </a:xfrm>
          <a:prstGeom prst="rect">
            <a:avLst/>
          </a:prstGeom>
          <a:noFill/>
          <a:ln w="9525">
            <a:noFill/>
            <a:miter lim="800000"/>
            <a:headEnd/>
            <a:tailEnd/>
          </a:ln>
        </p:spPr>
        <p:txBody>
          <a:bodyPr>
            <a:prstTxWarp prst="textNoShape">
              <a:avLst/>
            </a:prstTxWarp>
            <a:spAutoFit/>
          </a:bodyPr>
          <a:lstStyle/>
          <a:p>
            <a:pPr algn="ctr"/>
            <a:r>
              <a:rPr lang="en-US" sz="3600"/>
              <a:t>How banks create money out of nothing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2" descr="C:\C U R R E N T  W O R K\MNN Exhibits 1-18-07\IMAGES JPGs GIFs PNGs\CURRENCY IMAGES\Fed1quote re money creation.jpg"/>
          <p:cNvPicPr>
            <a:picLocks noChangeAspect="1" noChangeArrowheads="1"/>
          </p:cNvPicPr>
          <p:nvPr/>
        </p:nvPicPr>
        <p:blipFill>
          <a:blip r:embed="rId3"/>
          <a:srcRect/>
          <a:stretch>
            <a:fillRect/>
          </a:stretch>
        </p:blipFill>
        <p:spPr bwMode="auto">
          <a:xfrm>
            <a:off x="762000" y="533400"/>
            <a:ext cx="76676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0" name="Picture 5"/>
          <p:cNvPicPr>
            <a:picLocks noChangeAspect="1" noChangeArrowheads="1"/>
          </p:cNvPicPr>
          <p:nvPr/>
        </p:nvPicPr>
        <p:blipFill>
          <a:blip r:embed="rId3"/>
          <a:srcRect/>
          <a:stretch>
            <a:fillRect/>
          </a:stretch>
        </p:blipFill>
        <p:spPr bwMode="auto">
          <a:xfrm>
            <a:off x="457200" y="381000"/>
            <a:ext cx="8280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8" name="Picture 2" descr="C:\C U R R E N T  W O R K\MNN Exhibits 1-18-07\Adam replacement slides\05poker.600.jpg"/>
          <p:cNvPicPr>
            <a:picLocks noChangeAspect="1" noChangeArrowheads="1"/>
          </p:cNvPicPr>
          <p:nvPr/>
        </p:nvPicPr>
        <p:blipFill>
          <a:blip r:embed="rId3"/>
          <a:srcRect/>
          <a:stretch>
            <a:fillRect/>
          </a:stretch>
        </p:blipFill>
        <p:spPr bwMode="auto">
          <a:xfrm>
            <a:off x="1295400" y="1524000"/>
            <a:ext cx="6610350" cy="4114800"/>
          </a:xfrm>
          <a:prstGeom prst="rect">
            <a:avLst/>
          </a:prstGeom>
          <a:noFill/>
          <a:ln w="9525">
            <a:noFill/>
            <a:miter lim="800000"/>
            <a:headEnd/>
            <a:tailEnd/>
          </a:ln>
        </p:spPr>
      </p:pic>
      <p:sp>
        <p:nvSpPr>
          <p:cNvPr id="80899" name="TextBox 4"/>
          <p:cNvSpPr txBox="1">
            <a:spLocks noChangeArrowheads="1"/>
          </p:cNvSpPr>
          <p:nvPr/>
        </p:nvSpPr>
        <p:spPr bwMode="auto">
          <a:xfrm>
            <a:off x="685800" y="457200"/>
            <a:ext cx="7620000" cy="1077913"/>
          </a:xfrm>
          <a:prstGeom prst="rect">
            <a:avLst/>
          </a:prstGeom>
          <a:noFill/>
          <a:ln w="9525">
            <a:noFill/>
            <a:miter lim="800000"/>
            <a:headEnd/>
            <a:tailEnd/>
          </a:ln>
        </p:spPr>
        <p:txBody>
          <a:bodyPr>
            <a:prstTxWarp prst="textNoShape">
              <a:avLst/>
            </a:prstTxWarp>
            <a:spAutoFit/>
          </a:bodyPr>
          <a:lstStyle/>
          <a:p>
            <a:pPr algn="ctr"/>
            <a:r>
              <a:rPr lang="en-US" sz="3200"/>
              <a:t>Bankers are gambling with your savings and promises of future payment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077913"/>
          <a:ext cx="8382000" cy="5030788"/>
        </p:xfrm>
        <a:graphic>
          <a:graphicData uri="http://schemas.openxmlformats.org/drawingml/2006/table">
            <a:tbl>
              <a:tblPr/>
              <a:tblGrid>
                <a:gridCol w="1293813"/>
                <a:gridCol w="906462"/>
                <a:gridCol w="1679575"/>
                <a:gridCol w="219075"/>
                <a:gridCol w="1258888"/>
                <a:gridCol w="1260475"/>
                <a:gridCol w="1763712"/>
              </a:tblGrid>
              <a:tr h="685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Country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Year(s)</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Highest inflation per month %</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Country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Year(s)</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Verdana" charset="0"/>
                        </a:rPr>
                        <a:t>Highest inflation per month %</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Argentina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1989/90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196.60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Hungary</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1923/24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82.18</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Armenia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1993/94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438.04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Kazakhstan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57.00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Austria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1921/22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124.27</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Kyrgyzstan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157.00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Azerbaijan</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1991/94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118.09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Nicaragua</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1986/89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126.62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Belarus</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53.40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Peru</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1988/90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114.12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Bolivia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1984/86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120.39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Poland</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1921/24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187.54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Brazil</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1989/93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84.32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Poland</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1989/90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77.33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Bulgaria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1997</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242.70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Serbia</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1992/94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charset="0"/>
                        </a:rPr>
                        <a:t>309,000,000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China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1947/49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4,208.73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Soviet Union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1922/24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278.72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Congo(Zaire)</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1991/94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225.00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Taiwan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1945/49</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398.73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France</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1789/96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143.26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Tajikistan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1995</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78.10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Georgia</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1993/94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196.72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Turkmenistan</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1993/96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62.50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Germany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1920/23</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29,525.71</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Ukraine</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1992/94</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249.00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Greece</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1942/45</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11,288.00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Yugolasvia</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1990</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58.82</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889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Verdana" charset="0"/>
                        </a:rPr>
                        <a:t>Hungary</a:t>
                      </a:r>
                    </a:p>
                  </a:txBody>
                  <a:tcPr marL="12216" marR="12216" marT="1221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Verdana" charset="0"/>
                        </a:rPr>
                        <a:t> 1945/46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0000"/>
                          </a:solidFill>
                          <a:effectLst/>
                          <a:latin typeface="Verdana" charset="0"/>
                        </a:rPr>
                        <a:t>1.295E+16</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Verdana" charset="0"/>
                        </a:rPr>
                        <a:t> </a:t>
                      </a:r>
                    </a:p>
                  </a:txBody>
                  <a:tcPr marL="12216" marR="12216" marT="12216" marB="0" anchor="b"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FF"/>
                          </a:solidFill>
                          <a:latin typeface="Verdana"/>
                        </a:rPr>
                        <a:t>Zimbabwe</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FF"/>
                          </a:solidFill>
                          <a:latin typeface="Verdana"/>
                        </a:rPr>
                        <a:t> 2007/09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r" fontAlgn="b"/>
                      <a:r>
                        <a:rPr lang="en-US" sz="1400" b="0" i="0" u="none" strike="noStrike" dirty="0" smtClean="0">
                          <a:solidFill>
                            <a:srgbClr val="0000FF"/>
                          </a:solidFill>
                          <a:latin typeface="Verdana"/>
                        </a:rPr>
                        <a:t>231,000,000</a:t>
                      </a:r>
                      <a:endParaRPr lang="en-US" sz="1400" b="0" i="0" u="none" strike="noStrike" dirty="0">
                        <a:solidFill>
                          <a:srgbClr val="0000FF"/>
                        </a:solidFill>
                        <a:latin typeface="Verdana"/>
                      </a:endParaRP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3090" name="Rectangle 4"/>
          <p:cNvSpPr>
            <a:spLocks noChangeArrowheads="1"/>
          </p:cNvSpPr>
          <p:nvPr/>
        </p:nvSpPr>
        <p:spPr bwMode="auto">
          <a:xfrm>
            <a:off x="1447800" y="6259513"/>
            <a:ext cx="6400800" cy="369887"/>
          </a:xfrm>
          <a:prstGeom prst="rect">
            <a:avLst/>
          </a:prstGeom>
          <a:noFill/>
          <a:ln w="9525">
            <a:noFill/>
            <a:miter lim="800000"/>
            <a:headEnd/>
            <a:tailEnd/>
          </a:ln>
        </p:spPr>
        <p:txBody>
          <a:bodyPr>
            <a:prstTxWarp prst="textNoShape">
              <a:avLst/>
            </a:prstTxWarp>
            <a:spAutoFit/>
          </a:bodyPr>
          <a:lstStyle/>
          <a:p>
            <a:r>
              <a:rPr lang="en-US" b="1"/>
              <a:t>Source</a:t>
            </a:r>
            <a:r>
              <a:rPr lang="en-US"/>
              <a:t>: </a:t>
            </a:r>
            <a:r>
              <a:rPr lang="en-US" i="1"/>
              <a:t>Monetary Regimes and Inflation, by Peter Bernholz</a:t>
            </a:r>
            <a:endParaRPr lang="en-US"/>
          </a:p>
        </p:txBody>
      </p:sp>
      <p:sp>
        <p:nvSpPr>
          <p:cNvPr id="83091" name="Title 5"/>
          <p:cNvSpPr>
            <a:spLocks noGrp="1"/>
          </p:cNvSpPr>
          <p:nvPr>
            <p:ph type="title"/>
          </p:nvPr>
        </p:nvSpPr>
        <p:spPr>
          <a:xfrm>
            <a:off x="457200" y="274638"/>
            <a:ext cx="8229600" cy="792162"/>
          </a:xfrm>
        </p:spPr>
        <p:txBody>
          <a:bodyPr/>
          <a:lstStyle/>
          <a:p>
            <a:r>
              <a:rPr lang="en-US" smtClean="0">
                <a:ea typeface="ＭＳ Ｐゴシック" charset="-128"/>
                <a:cs typeface="ＭＳ Ｐゴシック" charset="-128"/>
              </a:rPr>
              <a:t>Hyper-Inflation History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z="3600">
                <a:solidFill>
                  <a:srgbClr val="262626"/>
                </a:solidFill>
                <a:ea typeface="ＭＳ Ｐゴシック" charset="-128"/>
                <a:cs typeface="ＭＳ Ｐゴシック" charset="-128"/>
              </a:rPr>
              <a:t>Thomas Paine</a:t>
            </a:r>
            <a:r>
              <a:rPr lang="en-US" sz="2900">
                <a:ea typeface="ＭＳ Ｐゴシック" charset="-128"/>
                <a:cs typeface="ＭＳ Ｐゴシック" charset="-128"/>
              </a:rPr>
              <a:t/>
            </a:r>
            <a:br>
              <a:rPr lang="en-US" sz="2900">
                <a:ea typeface="ＭＳ Ｐゴシック" charset="-128"/>
                <a:cs typeface="ＭＳ Ｐゴシック" charset="-128"/>
              </a:rPr>
            </a:br>
            <a:endParaRPr lang="en-US" sz="2900">
              <a:ea typeface="ＭＳ Ｐゴシック" charset="-128"/>
              <a:cs typeface="ＭＳ Ｐゴシック" charset="-128"/>
            </a:endParaRPr>
          </a:p>
        </p:txBody>
      </p:sp>
      <p:sp>
        <p:nvSpPr>
          <p:cNvPr id="84995" name="Content Placeholder 2"/>
          <p:cNvSpPr>
            <a:spLocks noGrp="1"/>
          </p:cNvSpPr>
          <p:nvPr>
            <p:ph sz="quarter" idx="1"/>
          </p:nvPr>
        </p:nvSpPr>
        <p:spPr>
          <a:xfrm>
            <a:off x="457200" y="1143000"/>
            <a:ext cx="8229600" cy="4983163"/>
          </a:xfrm>
        </p:spPr>
        <p:txBody>
          <a:bodyPr/>
          <a:lstStyle/>
          <a:p>
            <a:pPr eaLnBrk="1" hangingPunct="1"/>
            <a:r>
              <a:rPr lang="en-US" sz="2800">
                <a:ea typeface="ＭＳ Ｐゴシック" charset="-128"/>
                <a:cs typeface="ＭＳ Ｐゴシック" charset="-128"/>
              </a:rPr>
              <a:t>"The laws of a country ought to be the standard of equity and calculated to impress on the minds of the people the moral as well as the legal obligations of political justice. </a:t>
            </a:r>
            <a:r>
              <a:rPr lang="en-US" sz="2800">
                <a:solidFill>
                  <a:srgbClr val="FF0000"/>
                </a:solidFill>
                <a:ea typeface="ＭＳ Ｐゴシック" charset="-128"/>
                <a:cs typeface="ＭＳ Ｐゴシック" charset="-128"/>
              </a:rPr>
              <a:t>But </a:t>
            </a:r>
            <a:r>
              <a:rPr lang="en-US" sz="3600" u="sng">
                <a:solidFill>
                  <a:srgbClr val="FF0000"/>
                </a:solidFill>
                <a:ea typeface="ＭＳ Ｐゴシック" charset="-128"/>
                <a:cs typeface="ＭＳ Ｐゴシック" charset="-128"/>
              </a:rPr>
              <a:t>tender laws</a:t>
            </a:r>
            <a:r>
              <a:rPr lang="en-US" sz="2800">
                <a:solidFill>
                  <a:srgbClr val="FF0000"/>
                </a:solidFill>
                <a:ea typeface="ＭＳ Ｐゴシック" charset="-128"/>
                <a:cs typeface="ＭＳ Ｐゴシック" charset="-128"/>
              </a:rPr>
              <a:t>, of any kind, operate to destroy morality, and to dissolve by the pretense of law what ought to be the principle of law to support, reciprocal justice between man and man; and the </a:t>
            </a:r>
            <a:r>
              <a:rPr lang="en-US" sz="2800" u="sng">
                <a:solidFill>
                  <a:srgbClr val="FF0000"/>
                </a:solidFill>
                <a:ea typeface="ＭＳ Ｐゴシック" charset="-128"/>
                <a:cs typeface="ＭＳ Ｐゴシック" charset="-128"/>
              </a:rPr>
              <a:t>punishment of a member who should move for such a law ought to be DEATH</a:t>
            </a:r>
            <a:r>
              <a:rPr lang="en-US" sz="2800">
                <a:ea typeface="ＭＳ Ｐゴシック" charset="-128"/>
                <a:cs typeface="ＭＳ Ｐゴシック" charset="-128"/>
              </a:rPr>
              <a:t>." </a:t>
            </a:r>
          </a:p>
          <a:p>
            <a:pPr eaLnBrk="1" hangingPunct="1">
              <a:buFont typeface="Wingdings" charset="2"/>
              <a:buChar char=""/>
            </a:pPr>
            <a:endParaRPr lang="en-US" sz="280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What is One Dollar?</a:t>
            </a:r>
          </a:p>
        </p:txBody>
      </p:sp>
      <p:sp>
        <p:nvSpPr>
          <p:cNvPr id="23555" name="Rectangle 4"/>
          <p:cNvSpPr>
            <a:spLocks noGrp="1" noChangeArrowheads="1"/>
          </p:cNvSpPr>
          <p:nvPr>
            <p:ph type="body" sz="half" idx="1"/>
          </p:nvPr>
        </p:nvSpPr>
        <p:spPr>
          <a:xfrm>
            <a:off x="381000" y="1600200"/>
            <a:ext cx="8382000" cy="609600"/>
          </a:xfrm>
        </p:spPr>
        <p:txBody>
          <a:bodyPr/>
          <a:lstStyle/>
          <a:p>
            <a:pPr eaLnBrk="1" hangingPunct="1">
              <a:buFontTx/>
              <a:buNone/>
            </a:pPr>
            <a:r>
              <a:rPr lang="en-US" sz="2800">
                <a:ea typeface="ＭＳ Ｐゴシック" charset="-128"/>
                <a:cs typeface="ＭＳ Ｐゴシック" charset="-128"/>
              </a:rPr>
              <a:t>One </a:t>
            </a:r>
            <a:r>
              <a:rPr lang="en-US" sz="2800">
                <a:solidFill>
                  <a:srgbClr val="0000FF"/>
                </a:solidFill>
                <a:ea typeface="ＭＳ Ｐゴシック" charset="-128"/>
                <a:cs typeface="ＭＳ Ｐゴシック" charset="-128"/>
              </a:rPr>
              <a:t>Dollar</a:t>
            </a:r>
            <a:r>
              <a:rPr lang="en-US" sz="2800">
                <a:ea typeface="ＭＳ Ｐゴシック" charset="-128"/>
                <a:cs typeface="ＭＳ Ｐゴシック" charset="-128"/>
              </a:rPr>
              <a:t> is a standard unit of measurement</a:t>
            </a:r>
          </a:p>
        </p:txBody>
      </p:sp>
      <p:grpSp>
        <p:nvGrpSpPr>
          <p:cNvPr id="2" name="Group 19"/>
          <p:cNvGrpSpPr>
            <a:grpSpLocks/>
          </p:cNvGrpSpPr>
          <p:nvPr/>
        </p:nvGrpSpPr>
        <p:grpSpPr bwMode="auto">
          <a:xfrm>
            <a:off x="457200" y="4806950"/>
            <a:ext cx="7604125" cy="754063"/>
            <a:chOff x="457200" y="4806950"/>
            <a:chExt cx="7604125" cy="754063"/>
          </a:xfrm>
        </p:grpSpPr>
        <p:sp>
          <p:nvSpPr>
            <p:cNvPr id="23575" name="Text Box 9"/>
            <p:cNvSpPr txBox="1">
              <a:spLocks noChangeArrowheads="1"/>
            </p:cNvSpPr>
            <p:nvPr/>
          </p:nvSpPr>
          <p:spPr bwMode="auto">
            <a:xfrm>
              <a:off x="457200" y="4860925"/>
              <a:ext cx="1390650" cy="519113"/>
            </a:xfrm>
            <a:prstGeom prst="rect">
              <a:avLst/>
            </a:prstGeom>
            <a:noFill/>
            <a:ln w="9525">
              <a:noFill/>
              <a:miter lim="800000"/>
              <a:headEnd/>
              <a:tailEnd/>
            </a:ln>
          </p:spPr>
          <p:txBody>
            <a:bodyPr wrap="none">
              <a:prstTxWarp prst="textNoShape">
                <a:avLst/>
              </a:prstTxWarp>
              <a:spAutoFit/>
            </a:bodyPr>
            <a:lstStyle/>
            <a:p>
              <a:r>
                <a:rPr lang="en-US" sz="2800"/>
                <a:t>Weight:</a:t>
              </a:r>
            </a:p>
          </p:txBody>
        </p:sp>
        <p:pic>
          <p:nvPicPr>
            <p:cNvPr id="23576" name="Picture 11" descr="j0191787"/>
            <p:cNvPicPr>
              <a:picLocks noChangeAspect="1" noChangeArrowheads="1"/>
            </p:cNvPicPr>
            <p:nvPr/>
          </p:nvPicPr>
          <p:blipFill>
            <a:blip r:embed="rId4"/>
            <a:srcRect/>
            <a:stretch>
              <a:fillRect/>
            </a:stretch>
          </p:blipFill>
          <p:spPr bwMode="auto">
            <a:xfrm>
              <a:off x="1828800" y="4806950"/>
              <a:ext cx="914400" cy="754063"/>
            </a:xfrm>
            <a:prstGeom prst="rect">
              <a:avLst/>
            </a:prstGeom>
            <a:noFill/>
            <a:ln w="9525">
              <a:noFill/>
              <a:miter lim="800000"/>
              <a:headEnd/>
              <a:tailEnd/>
            </a:ln>
          </p:spPr>
        </p:pic>
        <p:sp>
          <p:nvSpPr>
            <p:cNvPr id="23577" name="Text Box 20"/>
            <p:cNvSpPr txBox="1">
              <a:spLocks noChangeArrowheads="1"/>
            </p:cNvSpPr>
            <p:nvPr/>
          </p:nvSpPr>
          <p:spPr bwMode="auto">
            <a:xfrm>
              <a:off x="2743200" y="4951413"/>
              <a:ext cx="5318125" cy="457200"/>
            </a:xfrm>
            <a:prstGeom prst="rect">
              <a:avLst/>
            </a:prstGeom>
            <a:noFill/>
            <a:ln w="9525">
              <a:noFill/>
              <a:miter lim="800000"/>
              <a:headEnd/>
              <a:tailEnd/>
            </a:ln>
          </p:spPr>
          <p:txBody>
            <a:bodyPr wrap="none">
              <a:prstTxWarp prst="textNoShape">
                <a:avLst/>
              </a:prstTxWarp>
              <a:spAutoFit/>
            </a:bodyPr>
            <a:lstStyle/>
            <a:p>
              <a:r>
                <a:rPr lang="en-US" sz="2400"/>
                <a:t>16 </a:t>
              </a:r>
              <a:r>
                <a:rPr lang="en-US" sz="2400">
                  <a:solidFill>
                    <a:srgbClr val="0000FF"/>
                  </a:solidFill>
                </a:rPr>
                <a:t>Ounces</a:t>
              </a:r>
              <a:r>
                <a:rPr lang="en-US" sz="2400"/>
                <a:t> = 1 </a:t>
              </a:r>
              <a:r>
                <a:rPr lang="en-US" sz="2400">
                  <a:solidFill>
                    <a:srgbClr val="0000FF"/>
                  </a:solidFill>
                </a:rPr>
                <a:t>Pound</a:t>
              </a:r>
              <a:r>
                <a:rPr lang="en-US" sz="2400"/>
                <a:t>  * 2000 = 1 </a:t>
              </a:r>
              <a:r>
                <a:rPr lang="en-US" sz="2400">
                  <a:solidFill>
                    <a:srgbClr val="0000FF"/>
                  </a:solidFill>
                </a:rPr>
                <a:t>Ton</a:t>
              </a:r>
            </a:p>
          </p:txBody>
        </p:sp>
      </p:grpSp>
      <p:grpSp>
        <p:nvGrpSpPr>
          <p:cNvPr id="3" name="Group 18"/>
          <p:cNvGrpSpPr>
            <a:grpSpLocks/>
          </p:cNvGrpSpPr>
          <p:nvPr/>
        </p:nvGrpSpPr>
        <p:grpSpPr bwMode="auto">
          <a:xfrm>
            <a:off x="457200" y="5789613"/>
            <a:ext cx="6838950" cy="687387"/>
            <a:chOff x="457200" y="5789613"/>
            <a:chExt cx="6838950" cy="687387"/>
          </a:xfrm>
        </p:grpSpPr>
        <p:sp>
          <p:nvSpPr>
            <p:cNvPr id="23572" name="Text Box 10"/>
            <p:cNvSpPr txBox="1">
              <a:spLocks noChangeArrowheads="1"/>
            </p:cNvSpPr>
            <p:nvPr/>
          </p:nvSpPr>
          <p:spPr bwMode="auto">
            <a:xfrm>
              <a:off x="457200" y="5865813"/>
              <a:ext cx="1373188" cy="519112"/>
            </a:xfrm>
            <a:prstGeom prst="rect">
              <a:avLst/>
            </a:prstGeom>
            <a:noFill/>
            <a:ln w="9525">
              <a:noFill/>
              <a:miter lim="800000"/>
              <a:headEnd/>
              <a:tailEnd/>
            </a:ln>
          </p:spPr>
          <p:txBody>
            <a:bodyPr wrap="none">
              <a:prstTxWarp prst="textNoShape">
                <a:avLst/>
              </a:prstTxWarp>
              <a:spAutoFit/>
            </a:bodyPr>
            <a:lstStyle/>
            <a:p>
              <a:r>
                <a:rPr lang="en-US" sz="2800"/>
                <a:t>Length:</a:t>
              </a:r>
            </a:p>
          </p:txBody>
        </p:sp>
        <p:pic>
          <p:nvPicPr>
            <p:cNvPr id="23573" name="Picture 12" descr="j0383972"/>
            <p:cNvPicPr>
              <a:picLocks noChangeAspect="1" noChangeArrowheads="1"/>
            </p:cNvPicPr>
            <p:nvPr/>
          </p:nvPicPr>
          <p:blipFill>
            <a:blip r:embed="rId5"/>
            <a:srcRect/>
            <a:stretch>
              <a:fillRect/>
            </a:stretch>
          </p:blipFill>
          <p:spPr bwMode="auto">
            <a:xfrm>
              <a:off x="1828800" y="5789613"/>
              <a:ext cx="838200" cy="687387"/>
            </a:xfrm>
            <a:prstGeom prst="rect">
              <a:avLst/>
            </a:prstGeom>
            <a:noFill/>
            <a:ln w="9525">
              <a:noFill/>
              <a:miter lim="800000"/>
              <a:headEnd/>
              <a:tailEnd/>
            </a:ln>
          </p:spPr>
        </p:pic>
        <p:sp>
          <p:nvSpPr>
            <p:cNvPr id="23574" name="Text Box 21"/>
            <p:cNvSpPr txBox="1">
              <a:spLocks noChangeArrowheads="1"/>
            </p:cNvSpPr>
            <p:nvPr/>
          </p:nvSpPr>
          <p:spPr bwMode="auto">
            <a:xfrm>
              <a:off x="2743200" y="5865813"/>
              <a:ext cx="4552950" cy="457200"/>
            </a:xfrm>
            <a:prstGeom prst="rect">
              <a:avLst/>
            </a:prstGeom>
            <a:noFill/>
            <a:ln w="9525">
              <a:noFill/>
              <a:miter lim="800000"/>
              <a:headEnd/>
              <a:tailEnd/>
            </a:ln>
          </p:spPr>
          <p:txBody>
            <a:bodyPr wrap="none">
              <a:prstTxWarp prst="textNoShape">
                <a:avLst/>
              </a:prstTxWarp>
              <a:spAutoFit/>
            </a:bodyPr>
            <a:lstStyle/>
            <a:p>
              <a:r>
                <a:rPr lang="en-US" sz="2400"/>
                <a:t>1 </a:t>
              </a:r>
              <a:r>
                <a:rPr lang="en-US" sz="2400">
                  <a:solidFill>
                    <a:srgbClr val="0000FF"/>
                  </a:solidFill>
                </a:rPr>
                <a:t>Inch</a:t>
              </a:r>
              <a:r>
                <a:rPr lang="en-US" sz="2400"/>
                <a:t> * 12 = 1 </a:t>
              </a:r>
              <a:r>
                <a:rPr lang="en-US" sz="2400">
                  <a:solidFill>
                    <a:srgbClr val="0000FF"/>
                  </a:solidFill>
                </a:rPr>
                <a:t>Foot</a:t>
              </a:r>
              <a:r>
                <a:rPr lang="en-US" sz="2400"/>
                <a:t> * 3 = 1 </a:t>
              </a:r>
              <a:r>
                <a:rPr lang="en-US" sz="2400">
                  <a:solidFill>
                    <a:srgbClr val="0000FF"/>
                  </a:solidFill>
                </a:rPr>
                <a:t>Yard</a:t>
              </a:r>
            </a:p>
          </p:txBody>
        </p:sp>
      </p:grpSp>
      <p:sp>
        <p:nvSpPr>
          <p:cNvPr id="23570" name="Text Box 22"/>
          <p:cNvSpPr txBox="1">
            <a:spLocks noChangeArrowheads="1"/>
          </p:cNvSpPr>
          <p:nvPr/>
        </p:nvSpPr>
        <p:spPr bwMode="auto">
          <a:xfrm>
            <a:off x="381000" y="3276600"/>
            <a:ext cx="2214563" cy="579438"/>
          </a:xfrm>
          <a:prstGeom prst="rect">
            <a:avLst/>
          </a:prstGeom>
          <a:noFill/>
          <a:ln w="9525">
            <a:noFill/>
            <a:miter lim="800000"/>
            <a:headEnd/>
            <a:tailEnd/>
          </a:ln>
        </p:spPr>
        <p:txBody>
          <a:bodyPr wrap="none">
            <a:prstTxWarp prst="textNoShape">
              <a:avLst/>
            </a:prstTxWarp>
            <a:spAutoFit/>
          </a:bodyPr>
          <a:lstStyle/>
          <a:p>
            <a:r>
              <a:rPr lang="en-US" sz="3200" u="sng">
                <a:solidFill>
                  <a:srgbClr val="0000FF"/>
                </a:solidFill>
              </a:rPr>
              <a:t>Analogous</a:t>
            </a:r>
            <a:r>
              <a:rPr lang="en-US" sz="3200"/>
              <a:t> </a:t>
            </a:r>
          </a:p>
        </p:txBody>
      </p:sp>
      <p:grpSp>
        <p:nvGrpSpPr>
          <p:cNvPr id="4" name="Group 27"/>
          <p:cNvGrpSpPr>
            <a:grpSpLocks/>
          </p:cNvGrpSpPr>
          <p:nvPr/>
        </p:nvGrpSpPr>
        <p:grpSpPr bwMode="auto">
          <a:xfrm>
            <a:off x="457200" y="3886200"/>
            <a:ext cx="6696075" cy="823913"/>
            <a:chOff x="457200" y="3886200"/>
            <a:chExt cx="6696075" cy="824308"/>
          </a:xfrm>
        </p:grpSpPr>
        <p:grpSp>
          <p:nvGrpSpPr>
            <p:cNvPr id="23568" name="Group 23"/>
            <p:cNvGrpSpPr>
              <a:grpSpLocks/>
            </p:cNvGrpSpPr>
            <p:nvPr/>
          </p:nvGrpSpPr>
          <p:grpSpPr bwMode="auto">
            <a:xfrm>
              <a:off x="457200" y="4008438"/>
              <a:ext cx="6696075" cy="519112"/>
              <a:chOff x="457200" y="4008438"/>
              <a:chExt cx="6696075" cy="519112"/>
            </a:xfrm>
          </p:grpSpPr>
          <p:sp>
            <p:nvSpPr>
              <p:cNvPr id="5" name="Text Box 7"/>
              <p:cNvSpPr txBox="1">
                <a:spLocks noChangeArrowheads="1"/>
              </p:cNvSpPr>
              <p:nvPr/>
            </p:nvSpPr>
            <p:spPr bwMode="auto">
              <a:xfrm>
                <a:off x="2667000" y="4038600"/>
                <a:ext cx="4486275" cy="457200"/>
              </a:xfrm>
              <a:prstGeom prst="rect">
                <a:avLst/>
              </a:prstGeom>
              <a:noFill/>
              <a:ln w="9525">
                <a:noFill/>
                <a:miter lim="800000"/>
                <a:headEnd/>
                <a:tailEnd/>
              </a:ln>
            </p:spPr>
            <p:txBody>
              <a:bodyPr wrap="none">
                <a:prstTxWarp prst="textNoShape">
                  <a:avLst/>
                </a:prstTxWarp>
                <a:spAutoFit/>
              </a:bodyPr>
              <a:lstStyle/>
              <a:p>
                <a:r>
                  <a:rPr lang="en-US" sz="2400"/>
                  <a:t>24 </a:t>
                </a:r>
                <a:r>
                  <a:rPr lang="en-US" sz="2400">
                    <a:solidFill>
                      <a:srgbClr val="0000FF"/>
                    </a:solidFill>
                  </a:rPr>
                  <a:t>Hours</a:t>
                </a:r>
                <a:r>
                  <a:rPr lang="en-US" sz="2400"/>
                  <a:t> = 1 </a:t>
                </a:r>
                <a:r>
                  <a:rPr lang="en-US" sz="2400">
                    <a:solidFill>
                      <a:srgbClr val="0000FF"/>
                    </a:solidFill>
                  </a:rPr>
                  <a:t>Day</a:t>
                </a:r>
                <a:r>
                  <a:rPr lang="en-US" sz="2400"/>
                  <a:t>  * 7 = 1 </a:t>
                </a:r>
                <a:r>
                  <a:rPr lang="en-US" sz="2400">
                    <a:solidFill>
                      <a:srgbClr val="0000FF"/>
                    </a:solidFill>
                  </a:rPr>
                  <a:t>Week</a:t>
                </a:r>
              </a:p>
            </p:txBody>
          </p:sp>
          <p:sp>
            <p:nvSpPr>
              <p:cNvPr id="23571" name="Text Box 8"/>
              <p:cNvSpPr txBox="1">
                <a:spLocks noChangeArrowheads="1"/>
              </p:cNvSpPr>
              <p:nvPr/>
            </p:nvSpPr>
            <p:spPr bwMode="auto">
              <a:xfrm>
                <a:off x="457200" y="4008438"/>
                <a:ext cx="1074738" cy="519112"/>
              </a:xfrm>
              <a:prstGeom prst="rect">
                <a:avLst/>
              </a:prstGeom>
              <a:noFill/>
              <a:ln w="9525">
                <a:noFill/>
                <a:miter lim="800000"/>
                <a:headEnd/>
                <a:tailEnd/>
              </a:ln>
            </p:spPr>
            <p:txBody>
              <a:bodyPr wrap="none">
                <a:prstTxWarp prst="textNoShape">
                  <a:avLst/>
                </a:prstTxWarp>
                <a:spAutoFit/>
              </a:bodyPr>
              <a:lstStyle/>
              <a:p>
                <a:r>
                  <a:rPr lang="en-US" sz="2800"/>
                  <a:t>Time:</a:t>
                </a:r>
              </a:p>
            </p:txBody>
          </p:sp>
        </p:grpSp>
        <p:pic>
          <p:nvPicPr>
            <p:cNvPr id="23569" name="Picture 26" descr="screen-capture.png"/>
            <p:cNvPicPr>
              <a:picLocks noChangeAspect="1"/>
            </p:cNvPicPr>
            <p:nvPr/>
          </p:nvPicPr>
          <p:blipFill>
            <a:blip r:embed="rId6"/>
            <a:srcRect/>
            <a:stretch>
              <a:fillRect/>
            </a:stretch>
          </p:blipFill>
          <p:spPr bwMode="auto">
            <a:xfrm>
              <a:off x="1676400" y="3886200"/>
              <a:ext cx="838200" cy="824308"/>
            </a:xfrm>
            <a:prstGeom prst="rect">
              <a:avLst/>
            </a:prstGeom>
            <a:noFill/>
            <a:ln w="9525">
              <a:noFill/>
              <a:miter lim="800000"/>
              <a:headEnd/>
              <a:tailEnd/>
            </a:ln>
          </p:spPr>
        </p:pic>
      </p:grpSp>
      <p:grpSp>
        <p:nvGrpSpPr>
          <p:cNvPr id="6" name="Group 32"/>
          <p:cNvGrpSpPr>
            <a:grpSpLocks/>
          </p:cNvGrpSpPr>
          <p:nvPr/>
        </p:nvGrpSpPr>
        <p:grpSpPr bwMode="auto">
          <a:xfrm>
            <a:off x="477838" y="2398713"/>
            <a:ext cx="8285162" cy="725487"/>
            <a:chOff x="477838" y="2397919"/>
            <a:chExt cx="8285162" cy="726281"/>
          </a:xfrm>
        </p:grpSpPr>
        <p:grpSp>
          <p:nvGrpSpPr>
            <p:cNvPr id="23561" name="Group 30"/>
            <p:cNvGrpSpPr>
              <a:grpSpLocks/>
            </p:cNvGrpSpPr>
            <p:nvPr/>
          </p:nvGrpSpPr>
          <p:grpSpPr bwMode="auto">
            <a:xfrm>
              <a:off x="477838" y="2482850"/>
              <a:ext cx="8285162" cy="565150"/>
              <a:chOff x="477838" y="2482850"/>
              <a:chExt cx="8285162" cy="565150"/>
            </a:xfrm>
          </p:grpSpPr>
          <p:grpSp>
            <p:nvGrpSpPr>
              <p:cNvPr id="23563" name="Group 28"/>
              <p:cNvGrpSpPr>
                <a:grpSpLocks/>
              </p:cNvGrpSpPr>
              <p:nvPr/>
            </p:nvGrpSpPr>
            <p:grpSpPr bwMode="auto">
              <a:xfrm>
                <a:off x="477838" y="2482850"/>
                <a:ext cx="8285162" cy="520700"/>
                <a:chOff x="477838" y="2482850"/>
                <a:chExt cx="8285162" cy="520700"/>
              </a:xfrm>
            </p:grpSpPr>
            <p:sp>
              <p:nvSpPr>
                <p:cNvPr id="23565" name="Text Box 15"/>
                <p:cNvSpPr txBox="1">
                  <a:spLocks noChangeArrowheads="1"/>
                </p:cNvSpPr>
                <p:nvPr/>
              </p:nvSpPr>
              <p:spPr bwMode="auto">
                <a:xfrm>
                  <a:off x="477838" y="2482850"/>
                  <a:ext cx="1193800" cy="461963"/>
                </a:xfrm>
                <a:prstGeom prst="rect">
                  <a:avLst/>
                </a:prstGeom>
                <a:noFill/>
                <a:ln w="9525">
                  <a:noFill/>
                  <a:miter lim="800000"/>
                  <a:headEnd/>
                  <a:tailEnd/>
                </a:ln>
              </p:spPr>
              <p:txBody>
                <a:bodyPr wrap="none">
                  <a:prstTxWarp prst="textNoShape">
                    <a:avLst/>
                  </a:prstTxWarp>
                  <a:spAutoFit/>
                </a:bodyPr>
                <a:lstStyle/>
                <a:p>
                  <a:pPr algn="ctr"/>
                  <a:r>
                    <a:rPr lang="en-US" sz="2400"/>
                    <a:t>Money:</a:t>
                  </a:r>
                  <a:endParaRPr lang="en-US"/>
                </a:p>
              </p:txBody>
            </p:sp>
            <p:sp>
              <p:nvSpPr>
                <p:cNvPr id="23566" name="Text Box 16"/>
                <p:cNvSpPr txBox="1">
                  <a:spLocks noChangeArrowheads="1"/>
                </p:cNvSpPr>
                <p:nvPr/>
              </p:nvSpPr>
              <p:spPr bwMode="auto">
                <a:xfrm>
                  <a:off x="2590800" y="2514600"/>
                  <a:ext cx="4133850" cy="457200"/>
                </a:xfrm>
                <a:prstGeom prst="rect">
                  <a:avLst/>
                </a:prstGeom>
                <a:noFill/>
                <a:ln w="9525">
                  <a:noFill/>
                  <a:miter lim="800000"/>
                  <a:headEnd/>
                  <a:tailEnd/>
                </a:ln>
              </p:spPr>
              <p:txBody>
                <a:bodyPr wrap="none">
                  <a:prstTxWarp prst="textNoShape">
                    <a:avLst/>
                  </a:prstTxWarp>
                  <a:spAutoFit/>
                </a:bodyPr>
                <a:lstStyle/>
                <a:p>
                  <a:r>
                    <a:rPr lang="en-US" sz="2400"/>
                    <a:t>371 ¼ grains of Silver minted</a:t>
                  </a:r>
                </a:p>
              </p:txBody>
            </p:sp>
            <p:sp>
              <p:nvSpPr>
                <p:cNvPr id="23567" name="Text Box 19"/>
                <p:cNvSpPr txBox="1">
                  <a:spLocks noChangeArrowheads="1"/>
                </p:cNvSpPr>
                <p:nvPr/>
              </p:nvSpPr>
              <p:spPr bwMode="auto">
                <a:xfrm>
                  <a:off x="7380288" y="2484438"/>
                  <a:ext cx="1382712" cy="519112"/>
                </a:xfrm>
                <a:prstGeom prst="rect">
                  <a:avLst/>
                </a:prstGeom>
                <a:noFill/>
                <a:ln w="9525">
                  <a:noFill/>
                  <a:miter lim="800000"/>
                  <a:headEnd/>
                  <a:tailEnd/>
                </a:ln>
              </p:spPr>
              <p:txBody>
                <a:bodyPr wrap="none">
                  <a:prstTxWarp prst="textNoShape">
                    <a:avLst/>
                  </a:prstTxWarp>
                  <a:spAutoFit/>
                </a:bodyPr>
                <a:lstStyle/>
                <a:p>
                  <a:r>
                    <a:rPr lang="en-US" sz="2800"/>
                    <a:t>= $1.00</a:t>
                  </a:r>
                </a:p>
              </p:txBody>
            </p:sp>
          </p:grpSp>
          <p:pic>
            <p:nvPicPr>
              <p:cNvPr id="23564" name="Picture 11"/>
              <p:cNvPicPr>
                <a:picLocks noChangeAspect="1" noChangeArrowheads="1"/>
              </p:cNvPicPr>
              <p:nvPr/>
            </p:nvPicPr>
            <p:blipFill>
              <a:blip r:embed="rId7"/>
              <a:srcRect/>
              <a:stretch>
                <a:fillRect/>
              </a:stretch>
            </p:blipFill>
            <p:spPr bwMode="auto">
              <a:xfrm>
                <a:off x="1676400" y="2498725"/>
                <a:ext cx="914400" cy="549275"/>
              </a:xfrm>
              <a:prstGeom prst="rect">
                <a:avLst/>
              </a:prstGeom>
              <a:noFill/>
              <a:ln w="9525">
                <a:noFill/>
                <a:miter lim="800000"/>
                <a:headEnd/>
                <a:tailEnd/>
              </a:ln>
            </p:spPr>
          </p:pic>
        </p:grpSp>
        <p:pic>
          <p:nvPicPr>
            <p:cNvPr id="23562" name="Picture 12"/>
            <p:cNvPicPr>
              <a:picLocks noChangeAspect="1" noChangeArrowheads="1"/>
            </p:cNvPicPr>
            <p:nvPr/>
          </p:nvPicPr>
          <p:blipFill>
            <a:blip r:embed="rId8"/>
            <a:srcRect/>
            <a:stretch>
              <a:fillRect/>
            </a:stretch>
          </p:blipFill>
          <p:spPr bwMode="auto">
            <a:xfrm>
              <a:off x="6656388" y="2397919"/>
              <a:ext cx="735012" cy="726281"/>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70"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z="4000" b="1">
                <a:ea typeface="ＭＳ Ｐゴシック" charset="-128"/>
                <a:cs typeface="ＭＳ Ｐゴシック" charset="-128"/>
              </a:rPr>
              <a:t>We have a Constitutional Crisis</a:t>
            </a:r>
            <a:br>
              <a:rPr lang="en-US" sz="4000" b="1">
                <a:ea typeface="ＭＳ Ｐゴシック" charset="-128"/>
                <a:cs typeface="ＭＳ Ｐゴシック" charset="-128"/>
              </a:rPr>
            </a:br>
            <a:r>
              <a:rPr lang="en-US" sz="4000" b="1">
                <a:ea typeface="ＭＳ Ｐゴシック" charset="-128"/>
                <a:cs typeface="ＭＳ Ｐゴシック" charset="-128"/>
              </a:rPr>
              <a:t>Article I Section 10, Clause 1</a:t>
            </a:r>
            <a:endParaRPr lang="en-US" sz="4000">
              <a:ea typeface="ＭＳ Ｐゴシック" charset="-128"/>
              <a:cs typeface="ＭＳ Ｐゴシック" charset="-128"/>
            </a:endParaRPr>
          </a:p>
        </p:txBody>
      </p:sp>
      <p:sp>
        <p:nvSpPr>
          <p:cNvPr id="87043" name="Content Placeholder 3"/>
          <p:cNvSpPr>
            <a:spLocks noGrp="1"/>
          </p:cNvSpPr>
          <p:nvPr>
            <p:ph idx="1"/>
          </p:nvPr>
        </p:nvSpPr>
        <p:spPr>
          <a:xfrm>
            <a:off x="457200" y="1600200"/>
            <a:ext cx="8229600" cy="3733800"/>
          </a:xfrm>
        </p:spPr>
        <p:txBody>
          <a:bodyPr/>
          <a:lstStyle/>
          <a:p>
            <a:pPr marL="0" indent="0" algn="ctr">
              <a:buFontTx/>
              <a:buNone/>
            </a:pPr>
            <a:r>
              <a:rPr lang="en-US">
                <a:ea typeface="ＭＳ Ｐゴシック" charset="-128"/>
                <a:cs typeface="ＭＳ Ｐゴシック" charset="-128"/>
              </a:rPr>
              <a:t>No State shall make any Thing but gold and silver Coin a Tender in Payment of Debts</a:t>
            </a:r>
            <a:endParaRPr lang="en-US" i="1">
              <a:ea typeface="ＭＳ Ｐゴシック" charset="-128"/>
              <a:cs typeface="ＭＳ Ｐゴシック" charset="-128"/>
            </a:endParaRPr>
          </a:p>
          <a:p>
            <a:pPr lvl="1"/>
            <a:r>
              <a:rPr lang="en-US" i="1"/>
              <a:t>What does Texas declare is legal tender?</a:t>
            </a:r>
          </a:p>
          <a:p>
            <a:pPr lvl="1"/>
            <a:r>
              <a:rPr lang="en-US" i="1"/>
              <a:t>Does Texas enforce payments of taxes, fines and other debts in anything other than gold in silver coin?</a:t>
            </a:r>
          </a:p>
        </p:txBody>
      </p:sp>
      <p:sp>
        <p:nvSpPr>
          <p:cNvPr id="87044" name="TextBox 5"/>
          <p:cNvSpPr txBox="1">
            <a:spLocks noChangeArrowheads="1"/>
          </p:cNvSpPr>
          <p:nvPr/>
        </p:nvSpPr>
        <p:spPr bwMode="auto">
          <a:xfrm>
            <a:off x="685800" y="4953000"/>
            <a:ext cx="8001000" cy="1477963"/>
          </a:xfrm>
          <a:prstGeom prst="rect">
            <a:avLst/>
          </a:prstGeom>
          <a:noFill/>
          <a:ln w="9525">
            <a:noFill/>
            <a:miter lim="800000"/>
            <a:headEnd/>
            <a:tailEnd/>
          </a:ln>
        </p:spPr>
        <p:txBody>
          <a:bodyPr>
            <a:prstTxWarp prst="textNoShape">
              <a:avLst/>
            </a:prstTxWarp>
            <a:spAutoFit/>
          </a:bodyPr>
          <a:lstStyle/>
          <a:p>
            <a:r>
              <a:rPr lang="en-US" b="1" i="1">
                <a:latin typeface="Times New Roman" charset="0"/>
                <a:ea typeface="Times New Roman" charset="0"/>
                <a:cs typeface="Times New Roman" charset="0"/>
              </a:rPr>
              <a:t>Since the federal constitution has removed all danger of our having a paper tende</a:t>
            </a:r>
            <a:r>
              <a:rPr lang="en-US" i="1">
                <a:latin typeface="Times New Roman" charset="0"/>
                <a:ea typeface="Times New Roman" charset="0"/>
                <a:cs typeface="Times New Roman" charset="0"/>
              </a:rPr>
              <a:t>r, our trade advanced fifty percent. Our monied people can trust their cash [throughout the country], and have brought their coin into circulation. </a:t>
            </a:r>
            <a:br>
              <a:rPr lang="en-US" i="1">
                <a:latin typeface="Times New Roman" charset="0"/>
                <a:ea typeface="Times New Roman" charset="0"/>
                <a:cs typeface="Times New Roman" charset="0"/>
              </a:rPr>
            </a:br>
            <a:r>
              <a:rPr lang="en-US">
                <a:latin typeface="Times New Roman" charset="0"/>
                <a:ea typeface="Times New Roman" charset="0"/>
                <a:cs typeface="Times New Roman" charset="0"/>
              </a:rPr>
              <a:t>Benjamin Franklin, Publisher and Signer of the Constitution of the United States The Pennsylvania Gazette, December 16, 1789.</a:t>
            </a:r>
            <a:endParaRPr lang="en-US" i="1">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ea typeface="ＭＳ Ｐゴシック" charset="-128"/>
                <a:cs typeface="ＭＳ Ｐゴシック" charset="-128"/>
              </a:rPr>
              <a:t>History shows us the solution!</a:t>
            </a:r>
          </a:p>
        </p:txBody>
      </p:sp>
      <p:sp>
        <p:nvSpPr>
          <p:cNvPr id="89091" name="Content Placeholder 2"/>
          <p:cNvSpPr>
            <a:spLocks noGrp="1"/>
          </p:cNvSpPr>
          <p:nvPr>
            <p:ph sz="half" idx="1"/>
          </p:nvPr>
        </p:nvSpPr>
        <p:spPr>
          <a:xfrm>
            <a:off x="228600" y="1524000"/>
            <a:ext cx="4267200" cy="3886200"/>
          </a:xfrm>
        </p:spPr>
        <p:txBody>
          <a:bodyPr/>
          <a:lstStyle/>
          <a:p>
            <a:pPr marL="284163" indent="-284163"/>
            <a:r>
              <a:rPr lang="en-US">
                <a:ea typeface="ＭＳ Ｐゴシック" charset="-128"/>
                <a:cs typeface="ＭＳ Ｐゴシック" charset="-128"/>
              </a:rPr>
              <a:t>1786 – Paper Money</a:t>
            </a:r>
            <a:br>
              <a:rPr lang="en-US">
                <a:ea typeface="ＭＳ Ｐゴシック" charset="-128"/>
                <a:cs typeface="ＭＳ Ｐゴシック" charset="-128"/>
              </a:rPr>
            </a:br>
            <a:r>
              <a:rPr lang="en-US" sz="2000">
                <a:ea typeface="ＭＳ Ｐゴシック" charset="-128"/>
                <a:cs typeface="ＭＳ Ｐゴシック" charset="-128"/>
              </a:rPr>
              <a:t>(Articles of Confederation period)</a:t>
            </a:r>
            <a:endParaRPr lang="en-US">
              <a:ea typeface="ＭＳ Ｐゴシック" charset="-128"/>
              <a:cs typeface="ＭＳ Ｐゴシック" charset="-128"/>
            </a:endParaRPr>
          </a:p>
          <a:p>
            <a:pPr marL="284163" indent="-284163">
              <a:buFontTx/>
              <a:buNone/>
            </a:pPr>
            <a:r>
              <a:rPr lang="en-US" sz="1800" i="1">
                <a:ea typeface="ＭＳ Ｐゴシック" charset="-128"/>
                <a:cs typeface="ＭＳ Ｐゴシック" charset="-128"/>
              </a:rPr>
              <a:t>Blood running in the streets. Mobs of rioters and demonstrators threatening banks and legislators. Looting of shop and liotne. Credit ruined. Strikes and unemployment. Trade and distribution paralyzed. Shortages of food. Bankruptcies everywhere. Court dockets overloaded. Kidnappings for heavy ransom. Sexual perversion, drunkenness, lawlessness rampant.</a:t>
            </a:r>
            <a:endParaRPr lang="en-US" sz="1800">
              <a:ea typeface="ＭＳ Ｐゴシック" charset="-128"/>
              <a:cs typeface="ＭＳ Ｐゴシック" charset="-128"/>
            </a:endParaRPr>
          </a:p>
          <a:p>
            <a:pPr marL="284163" indent="-284163">
              <a:buFontTx/>
              <a:buNone/>
            </a:pPr>
            <a:r>
              <a:rPr lang="en-US" sz="1200" i="1">
                <a:ea typeface="ＭＳ Ｐゴシック" charset="-128"/>
                <a:cs typeface="ＭＳ Ｐゴシック" charset="-128"/>
              </a:rPr>
              <a:t>America</a:t>
            </a:r>
            <a:r>
              <a:rPr lang="en-US" sz="1200">
                <a:ea typeface="ＭＳ Ｐゴシック" charset="-128"/>
                <a:cs typeface="ＭＳ Ｐゴシック" charset="-128"/>
              </a:rPr>
              <a:t>, 1786: George Washington to James Madison</a:t>
            </a:r>
          </a:p>
        </p:txBody>
      </p:sp>
      <p:sp>
        <p:nvSpPr>
          <p:cNvPr id="89092" name="Content Placeholder 3"/>
          <p:cNvSpPr>
            <a:spLocks noGrp="1"/>
          </p:cNvSpPr>
          <p:nvPr>
            <p:ph sz="half" idx="2"/>
          </p:nvPr>
        </p:nvSpPr>
        <p:spPr>
          <a:xfrm>
            <a:off x="4648200" y="1524000"/>
            <a:ext cx="4038600" cy="3886200"/>
          </a:xfrm>
        </p:spPr>
        <p:txBody>
          <a:bodyPr/>
          <a:lstStyle/>
          <a:p>
            <a:r>
              <a:rPr lang="en-US">
                <a:ea typeface="ＭＳ Ｐゴシック" charset="-128"/>
                <a:cs typeface="ＭＳ Ｐゴシック" charset="-128"/>
              </a:rPr>
              <a:t>1791 – Coin Money</a:t>
            </a:r>
            <a:br>
              <a:rPr lang="en-US">
                <a:ea typeface="ＭＳ Ｐゴシック" charset="-128"/>
                <a:cs typeface="ＭＳ Ｐゴシック" charset="-128"/>
              </a:rPr>
            </a:br>
            <a:r>
              <a:rPr lang="en-US" sz="2000">
                <a:ea typeface="ＭＳ Ｐゴシック" charset="-128"/>
                <a:cs typeface="ＭＳ Ｐゴシック" charset="-128"/>
              </a:rPr>
              <a:t>(Constitutional Law reigns)</a:t>
            </a:r>
          </a:p>
          <a:p>
            <a:pPr>
              <a:buFontTx/>
              <a:buNone/>
            </a:pPr>
            <a:r>
              <a:rPr lang="en-US" sz="1800" i="1">
                <a:ea typeface="ＭＳ Ｐゴシック" charset="-128"/>
                <a:cs typeface="ＭＳ Ｐゴシック" charset="-128"/>
              </a:rPr>
              <a:t>Tranquility reigns among the people with that disposition towards the general government which is likely to preserve it. Our public credit [with its foundation on solid money] stands on high ground which three years ago it would have been considered as a species of madness to have foretold.</a:t>
            </a:r>
          </a:p>
          <a:p>
            <a:pPr>
              <a:buFontTx/>
              <a:buNone/>
            </a:pPr>
            <a:r>
              <a:rPr lang="en-US" sz="1200">
                <a:ea typeface="ＭＳ Ｐゴシック" charset="-128"/>
                <a:cs typeface="ＭＳ Ｐゴシック" charset="-128"/>
              </a:rPr>
              <a:t>July 20, 1791, George Washington to  David Humphreys</a:t>
            </a:r>
            <a:r>
              <a:rPr lang="en-US" sz="1200" i="1">
                <a:ea typeface="ＭＳ Ｐゴシック" charset="-128"/>
                <a:cs typeface="ＭＳ Ｐゴシック" charset="-128"/>
              </a:rPr>
              <a:t> </a:t>
            </a:r>
          </a:p>
        </p:txBody>
      </p:sp>
      <p:sp>
        <p:nvSpPr>
          <p:cNvPr id="89093" name="TextBox 4"/>
          <p:cNvSpPr txBox="1">
            <a:spLocks noChangeArrowheads="1"/>
          </p:cNvSpPr>
          <p:nvPr/>
        </p:nvSpPr>
        <p:spPr bwMode="auto">
          <a:xfrm>
            <a:off x="381000" y="5562600"/>
            <a:ext cx="8534400" cy="923925"/>
          </a:xfrm>
          <a:prstGeom prst="rect">
            <a:avLst/>
          </a:prstGeom>
          <a:noFill/>
          <a:ln w="9525">
            <a:noFill/>
            <a:miter lim="800000"/>
            <a:headEnd/>
            <a:tailEnd/>
          </a:ln>
        </p:spPr>
        <p:txBody>
          <a:bodyPr>
            <a:prstTxWarp prst="textNoShape">
              <a:avLst/>
            </a:prstTxWarp>
            <a:spAutoFit/>
          </a:bodyPr>
          <a:lstStyle/>
          <a:p>
            <a:r>
              <a:rPr lang="en-US"/>
              <a:t>“</a:t>
            </a:r>
            <a:r>
              <a:rPr lang="en-US" b="1" i="1"/>
              <a:t>If anyone had predicted that our economic and social ills could have been solved by simply making nothing but gold and silver coin our money, he would have been call crazy</a:t>
            </a:r>
            <a:r>
              <a:rPr lang="en-US"/>
              <a:t>” </a:t>
            </a:r>
            <a:r>
              <a:rPr lang="en-US" sz="1200"/>
              <a:t>paraphrase George Washington taken from MOMS 7</a:t>
            </a:r>
            <a:r>
              <a:rPr lang="en-US" sz="1200" baseline="30000"/>
              <a:t>th</a:t>
            </a:r>
            <a:r>
              <a:rPr lang="en-US" sz="1200"/>
              <a:t> Edition pg. 60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ea typeface="ＭＳ Ｐゴシック" charset="-128"/>
                <a:cs typeface="ＭＳ Ｐゴシック" charset="-128"/>
              </a:rPr>
              <a:t>What should we do?</a:t>
            </a:r>
          </a:p>
        </p:txBody>
      </p:sp>
      <p:sp>
        <p:nvSpPr>
          <p:cNvPr id="91139" name="Content Placeholder 2"/>
          <p:cNvSpPr>
            <a:spLocks noGrp="1"/>
          </p:cNvSpPr>
          <p:nvPr>
            <p:ph idx="1"/>
          </p:nvPr>
        </p:nvSpPr>
        <p:spPr>
          <a:xfrm>
            <a:off x="457200" y="1295400"/>
            <a:ext cx="8382000" cy="4525963"/>
          </a:xfrm>
        </p:spPr>
        <p:txBody>
          <a:bodyPr/>
          <a:lstStyle/>
          <a:p>
            <a:pPr marL="514350" indent="-514350">
              <a:buFontTx/>
              <a:buAutoNum type="arabicPeriod"/>
            </a:pPr>
            <a:r>
              <a:rPr lang="en-US" sz="2800">
                <a:ea typeface="ＭＳ Ｐゴシック" charset="-128"/>
                <a:cs typeface="ＭＳ Ｐゴシック" charset="-128"/>
              </a:rPr>
              <a:t>Don’t Panic!</a:t>
            </a:r>
          </a:p>
          <a:p>
            <a:pPr lvl="1"/>
            <a:r>
              <a:rPr lang="en-US" sz="1800"/>
              <a:t>Lawful money (silver and gold) coins exist</a:t>
            </a:r>
            <a:r>
              <a:rPr lang="en-US" sz="1800" smtClean="0"/>
              <a:t>. Start using them!</a:t>
            </a:r>
          </a:p>
          <a:p>
            <a:pPr lvl="1"/>
            <a:r>
              <a:rPr lang="en-US" sz="1800" smtClean="0"/>
              <a:t>Viable </a:t>
            </a:r>
            <a:r>
              <a:rPr lang="en-US" sz="1800"/>
              <a:t>economic transition models exist (i.e. the Euro).</a:t>
            </a:r>
          </a:p>
          <a:p>
            <a:pPr marL="514350" indent="-514350">
              <a:buFontTx/>
              <a:buAutoNum type="arabicPeriod"/>
            </a:pPr>
            <a:r>
              <a:rPr lang="en-US" sz="2800">
                <a:ea typeface="ＭＳ Ｐゴシック" charset="-128"/>
                <a:cs typeface="ＭＳ Ｐゴシック" charset="-128"/>
              </a:rPr>
              <a:t>Implement a dual monetary system</a:t>
            </a:r>
          </a:p>
          <a:p>
            <a:pPr lvl="1"/>
            <a:r>
              <a:rPr lang="en-US" sz="1800"/>
              <a:t>Price goods and services throughout the state in both Federal Reserve note (FRN)$ and Lawful Money $.</a:t>
            </a:r>
          </a:p>
          <a:p>
            <a:pPr lvl="1"/>
            <a:r>
              <a:rPr lang="en-US" sz="1800"/>
              <a:t>Use the European model to transition all prices, taxes, fines and other debts to Lawful Money $ units over 24 – 36 months.</a:t>
            </a:r>
          </a:p>
          <a:p>
            <a:pPr marL="514350" indent="-514350">
              <a:buFontTx/>
              <a:buAutoNum type="arabicPeriod"/>
            </a:pPr>
            <a:r>
              <a:rPr lang="en-US" sz="2800">
                <a:ea typeface="ＭＳ Ｐゴシック" charset="-128"/>
                <a:cs typeface="ＭＳ Ｐゴシック" charset="-128"/>
              </a:rPr>
              <a:t>Implement Lawful Money State Banks</a:t>
            </a:r>
          </a:p>
          <a:p>
            <a:pPr lvl="1"/>
            <a:r>
              <a:rPr lang="en-US" sz="1800"/>
              <a:t>All deposits and interest are paid in Lawful Money silver or gold coin.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ea typeface="ＭＳ Ｐゴシック" charset="-128"/>
                <a:cs typeface="ＭＳ Ｐゴシック" charset="-128"/>
              </a:rPr>
              <a:t>What else can be done?</a:t>
            </a:r>
          </a:p>
        </p:txBody>
      </p:sp>
      <p:sp>
        <p:nvSpPr>
          <p:cNvPr id="93187" name="Content Placeholder 2"/>
          <p:cNvSpPr>
            <a:spLocks noGrp="1"/>
          </p:cNvSpPr>
          <p:nvPr>
            <p:ph idx="1"/>
          </p:nvPr>
        </p:nvSpPr>
        <p:spPr>
          <a:xfrm>
            <a:off x="457200" y="1600200"/>
            <a:ext cx="8382000" cy="4525963"/>
          </a:xfrm>
        </p:spPr>
        <p:txBody>
          <a:bodyPr/>
          <a:lstStyle/>
          <a:p>
            <a:r>
              <a:rPr lang="en-US" sz="2400">
                <a:ea typeface="ＭＳ Ｐゴシック" charset="-128"/>
                <a:cs typeface="ＭＳ Ｐゴシック" charset="-128"/>
              </a:rPr>
              <a:t>Use specific Lawful Money language in all sales and licensing contracts to avoid the conflicts created by new laws and old opinions.</a:t>
            </a:r>
          </a:p>
          <a:p>
            <a:pPr lvl="3"/>
            <a:endParaRPr lang="en-US" sz="900">
              <a:ea typeface="ＭＳ Ｐゴシック" charset="-128"/>
              <a:cs typeface="ＭＳ Ｐゴシック" charset="-128"/>
            </a:endParaRPr>
          </a:p>
          <a:p>
            <a:r>
              <a:rPr lang="en-US" sz="2400">
                <a:ea typeface="ＭＳ Ｐゴシック" charset="-128"/>
                <a:cs typeface="ＭＳ Ｐゴシック" charset="-128"/>
              </a:rPr>
              <a:t>Pay appropriate taxes in Federal Reserve notes and let the Secretary of Treasury worry about redeeming them at face value.</a:t>
            </a:r>
          </a:p>
          <a:p>
            <a:pPr lvl="3"/>
            <a:endParaRPr lang="en-US" sz="900">
              <a:ea typeface="ＭＳ Ｐゴシック" charset="-128"/>
              <a:cs typeface="ＭＳ Ｐゴシック" charset="-128"/>
            </a:endParaRPr>
          </a:p>
          <a:p>
            <a:r>
              <a:rPr lang="en-US" sz="2400">
                <a:ea typeface="ＭＳ Ｐゴシック" charset="-128"/>
                <a:cs typeface="ＭＳ Ｐゴシック" charset="-128"/>
              </a:rPr>
              <a:t>Press both Federal and State Legislators to pass statutes ensuring the the rights of all persons to receive all forms of United States coin and currency and to exchange some forms thereof for others without discrimination or burden...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itle 3"/>
          <p:cNvSpPr>
            <a:spLocks noGrp="1"/>
          </p:cNvSpPr>
          <p:nvPr>
            <p:ph type="title"/>
          </p:nvPr>
        </p:nvSpPr>
        <p:spPr/>
        <p:txBody>
          <a:bodyPr/>
          <a:lstStyle/>
          <a:p>
            <a:r>
              <a:rPr lang="en-US">
                <a:ea typeface="ＭＳ Ｐゴシック" charset="-128"/>
                <a:cs typeface="ＭＳ Ｐゴシック" charset="-128"/>
              </a:rPr>
              <a:t>Conclusion</a:t>
            </a:r>
          </a:p>
        </p:txBody>
      </p:sp>
      <p:sp>
        <p:nvSpPr>
          <p:cNvPr id="95235" name="Content Placeholder 4"/>
          <p:cNvSpPr>
            <a:spLocks noGrp="1"/>
          </p:cNvSpPr>
          <p:nvPr>
            <p:ph idx="1"/>
          </p:nvPr>
        </p:nvSpPr>
        <p:spPr/>
        <p:txBody>
          <a:bodyPr/>
          <a:lstStyle/>
          <a:p>
            <a:r>
              <a:rPr lang="en-US" sz="2400" smtClean="0">
                <a:ea typeface="ＭＳ Ｐゴシック" charset="-128"/>
                <a:cs typeface="ＭＳ Ｐゴシック" charset="-128"/>
              </a:rPr>
              <a:t>Start using lawful money [Gold and Silver Clause] contracts when buying, selling or licensing property.</a:t>
            </a:r>
          </a:p>
          <a:p>
            <a:pPr lvl="3"/>
            <a:endParaRPr lang="en-US" sz="1200" smtClean="0">
              <a:ea typeface="ＭＳ Ｐゴシック" charset="-128"/>
              <a:cs typeface="ＭＳ Ｐゴシック" charset="-128"/>
            </a:endParaRPr>
          </a:p>
          <a:p>
            <a:r>
              <a:rPr lang="en-US" sz="2400" smtClean="0">
                <a:ea typeface="ＭＳ Ｐゴシック" charset="-128"/>
                <a:cs typeface="ＭＳ Ｐゴシック" charset="-128"/>
              </a:rPr>
              <a:t>Minimize tax liabilities by using lawful money as the basis in all transactions</a:t>
            </a:r>
          </a:p>
          <a:p>
            <a:pPr lvl="3"/>
            <a:endParaRPr lang="en-US" sz="1200" smtClean="0">
              <a:ea typeface="ＭＳ Ｐゴシック" charset="-128"/>
              <a:cs typeface="ＭＳ Ｐゴシック" charset="-128"/>
            </a:endParaRPr>
          </a:p>
          <a:p>
            <a:r>
              <a:rPr lang="en-US" sz="2400" smtClean="0">
                <a:ea typeface="ＭＳ Ｐゴシック" charset="-128"/>
                <a:cs typeface="ＭＳ Ｐゴシック" charset="-128"/>
              </a:rPr>
              <a:t>Minimize intrinsic value loss by using Federal Reserve note to pay all taxes, duties and imposts.</a:t>
            </a:r>
          </a:p>
          <a:p>
            <a:pPr lvl="3"/>
            <a:endParaRPr lang="en-US" sz="1200" smtClean="0">
              <a:ea typeface="ＭＳ Ｐゴシック" charset="-128"/>
              <a:cs typeface="ＭＳ Ｐゴシック" charset="-128"/>
            </a:endParaRPr>
          </a:p>
          <a:p>
            <a:r>
              <a:rPr lang="en-US" sz="2400" smtClean="0">
                <a:ea typeface="ＭＳ Ｐゴシック" charset="-128"/>
                <a:cs typeface="ＭＳ Ｐゴシック" charset="-128"/>
              </a:rPr>
              <a:t>Write your State and Federal Representatives and send them copies of the Monetary Unit Protection Act and ask them to enact them.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274638"/>
            <a:ext cx="8229600" cy="639762"/>
          </a:xfrm>
        </p:spPr>
        <p:txBody>
          <a:bodyPr/>
          <a:lstStyle/>
          <a:p>
            <a:r>
              <a:rPr lang="en-US" smtClean="0">
                <a:ea typeface="ＭＳ Ｐゴシック" charset="-128"/>
                <a:cs typeface="ＭＳ Ｐゴシック" charset="-128"/>
              </a:rPr>
              <a:t>For more information</a:t>
            </a:r>
          </a:p>
        </p:txBody>
      </p:sp>
      <p:sp>
        <p:nvSpPr>
          <p:cNvPr id="97283" name="Content Placeholder 2"/>
          <p:cNvSpPr>
            <a:spLocks noGrp="1"/>
          </p:cNvSpPr>
          <p:nvPr>
            <p:ph idx="1"/>
          </p:nvPr>
        </p:nvSpPr>
        <p:spPr>
          <a:xfrm>
            <a:off x="457200" y="990600"/>
            <a:ext cx="8458200" cy="5410200"/>
          </a:xfrm>
        </p:spPr>
        <p:txBody>
          <a:bodyPr/>
          <a:lstStyle/>
          <a:p>
            <a:r>
              <a:rPr lang="en-US" sz="2000" smtClean="0">
                <a:ea typeface="ＭＳ Ｐゴシック" charset="-128"/>
                <a:cs typeface="ＭＳ Ｐゴシック" charset="-128"/>
              </a:rPr>
              <a:t>Presentations and Other Resources</a:t>
            </a:r>
          </a:p>
          <a:p>
            <a:pPr lvl="1"/>
            <a:r>
              <a:rPr lang="en-US" sz="1800" smtClean="0">
                <a:hlinkClick r:id="rId3"/>
              </a:rPr>
              <a:t>http://www.npn.net</a:t>
            </a:r>
            <a:r>
              <a:rPr lang="en-US" sz="1800" smtClean="0"/>
              <a:t> </a:t>
            </a:r>
          </a:p>
          <a:p>
            <a:r>
              <a:rPr lang="en-US" sz="2000" smtClean="0">
                <a:ea typeface="ＭＳ Ｐゴシック" charset="-128"/>
                <a:cs typeface="ＭＳ Ｐゴシック" charset="-128"/>
              </a:rPr>
              <a:t>Videos</a:t>
            </a:r>
          </a:p>
          <a:p>
            <a:pPr lvl="1"/>
            <a:r>
              <a:rPr lang="en-US" sz="1800" smtClean="0">
                <a:hlinkClick r:id="rId4"/>
              </a:rPr>
              <a:t>http://www.heritageresearchinstitute.org/PurseSwordPage.htm </a:t>
            </a:r>
            <a:endParaRPr lang="en-US" sz="1600" smtClean="0">
              <a:sym typeface="Wingdings" charset="2"/>
            </a:endParaRPr>
          </a:p>
          <a:p>
            <a:r>
              <a:rPr lang="en-US" sz="2000" smtClean="0">
                <a:ea typeface="ＭＳ Ｐゴシック" charset="-128"/>
                <a:cs typeface="ＭＳ Ｐゴシック" charset="-128"/>
                <a:sym typeface="Wingdings" charset="2"/>
              </a:rPr>
              <a:t>Articles</a:t>
            </a:r>
          </a:p>
          <a:p>
            <a:pPr lvl="1"/>
            <a:r>
              <a:rPr lang="en-US" sz="1800" smtClean="0">
                <a:sym typeface="Wingdings" charset="2"/>
                <a:hlinkClick r:id="rId5"/>
              </a:rPr>
              <a:t>http://www.EdwinVieira.com/</a:t>
            </a:r>
            <a:endParaRPr lang="en-US" sz="1800" smtClean="0">
              <a:sym typeface="Wingdings" charset="2"/>
            </a:endParaRPr>
          </a:p>
          <a:p>
            <a:pPr lvl="1"/>
            <a:r>
              <a:rPr lang="en-US" sz="1800" smtClean="0">
                <a:sym typeface="Wingdings" charset="2"/>
                <a:hlinkClick r:id="rId6"/>
              </a:rPr>
              <a:t>http://www.devvy.com/</a:t>
            </a:r>
            <a:endParaRPr lang="en-US" sz="1800" smtClean="0">
              <a:sym typeface="Wingdings" charset="2"/>
            </a:endParaRPr>
          </a:p>
          <a:p>
            <a:pPr lvl="1"/>
            <a:r>
              <a:rPr lang="en-US" sz="1800" smtClean="0">
                <a:sym typeface="Wingdings" charset="2"/>
                <a:hlinkClick r:id="rId7"/>
              </a:rPr>
              <a:t>http://www.newswithviews.com/</a:t>
            </a:r>
            <a:endParaRPr lang="en-US" sz="1800" smtClean="0">
              <a:sym typeface="Wingdings" charset="2"/>
            </a:endParaRPr>
          </a:p>
          <a:p>
            <a:r>
              <a:rPr lang="en-US" sz="2000" smtClean="0">
                <a:ea typeface="ＭＳ Ｐゴシック" charset="-128"/>
                <a:cs typeface="ＭＳ Ｐゴシック" charset="-128"/>
                <a:sym typeface="Wingdings" charset="2"/>
              </a:rPr>
              <a:t>US Law</a:t>
            </a:r>
          </a:p>
          <a:p>
            <a:pPr lvl="1"/>
            <a:r>
              <a:rPr lang="en-US" sz="1800" smtClean="0">
                <a:sym typeface="Wingdings" charset="2"/>
                <a:hlinkClick r:id="rId8"/>
              </a:rPr>
              <a:t>http://uscode.house.gov</a:t>
            </a:r>
            <a:endParaRPr lang="en-US" sz="1800" smtClean="0">
              <a:sym typeface="Wingdings" charset="2"/>
            </a:endParaRPr>
          </a:p>
          <a:p>
            <a:r>
              <a:rPr lang="en-US" sz="2000" smtClean="0">
                <a:ea typeface="ＭＳ Ｐゴシック" charset="-128"/>
                <a:cs typeface="ＭＳ Ｐゴシック" charset="-128"/>
                <a:sym typeface="Wingdings" charset="2"/>
              </a:rPr>
              <a:t>Organizations:</a:t>
            </a:r>
          </a:p>
          <a:p>
            <a:pPr lvl="1"/>
            <a:r>
              <a:rPr lang="en-US" sz="1800" smtClean="0">
                <a:sym typeface="Wingdings" charset="2"/>
                <a:hlinkClick r:id="rId9"/>
              </a:rPr>
              <a:t>http://www.usbor.org</a:t>
            </a:r>
            <a:endParaRPr lang="en-US" sz="1800" smtClean="0">
              <a:sym typeface="Wingdings" charset="2"/>
            </a:endParaRPr>
          </a:p>
          <a:p>
            <a:pPr lvl="1"/>
            <a:r>
              <a:rPr lang="en-US" sz="1800" smtClean="0">
                <a:sym typeface="Wingdings" charset="2"/>
                <a:hlinkClick r:id="rId10"/>
              </a:rPr>
              <a:t>http://www.andrewjacksonsociety.org</a:t>
            </a:r>
            <a:r>
              <a:rPr lang="en-US" sz="1800" smtClean="0">
                <a:sym typeface="Wingdings" charset="2"/>
              </a:rPr>
              <a:t> </a:t>
            </a:r>
          </a:p>
          <a:p>
            <a:pPr lvl="1"/>
            <a:r>
              <a:rPr lang="en-US" sz="1800" smtClean="0">
                <a:sym typeface="Wingdings" charset="2"/>
                <a:hlinkClick r:id="rId11"/>
              </a:rPr>
              <a:t>http://www.gawtp.com/</a:t>
            </a:r>
            <a:endParaRPr lang="en-US" sz="1800" smtClean="0">
              <a:sym typeface="Wingdings" charset="2"/>
            </a:endParaRPr>
          </a:p>
          <a:p>
            <a:pPr lvl="1"/>
            <a:r>
              <a:rPr lang="en-US" sz="1800" smtClean="0">
                <a:sym typeface="Wingdings" charset="2"/>
                <a:hlinkClick r:id="rId12"/>
              </a:rPr>
              <a:t>http://www.committeesofsafety.org/</a:t>
            </a:r>
            <a:endParaRPr lang="en-US" sz="1800" smtClean="0">
              <a:sym typeface="Wingdings" charset="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Title 3"/>
          <p:cNvSpPr>
            <a:spLocks noGrp="1"/>
          </p:cNvSpPr>
          <p:nvPr>
            <p:ph type="title"/>
          </p:nvPr>
        </p:nvSpPr>
        <p:spPr/>
        <p:txBody>
          <a:bodyPr/>
          <a:lstStyle/>
          <a:p>
            <a:r>
              <a:rPr lang="en-US" smtClean="0">
                <a:ea typeface="ＭＳ Ｐゴシック" charset="-128"/>
                <a:cs typeface="ＭＳ Ｐゴシック" charset="-128"/>
              </a:rPr>
              <a:t>Final Thoughts</a:t>
            </a:r>
          </a:p>
        </p:txBody>
      </p:sp>
      <p:sp>
        <p:nvSpPr>
          <p:cNvPr id="99331" name="Content Placeholder 4"/>
          <p:cNvSpPr>
            <a:spLocks noGrp="1"/>
          </p:cNvSpPr>
          <p:nvPr>
            <p:ph idx="1"/>
          </p:nvPr>
        </p:nvSpPr>
        <p:spPr/>
        <p:txBody>
          <a:bodyPr/>
          <a:lstStyle/>
          <a:p>
            <a:r>
              <a:rPr lang="en-US" sz="2400">
                <a:ea typeface="ＭＳ Ｐゴシック" charset="-128"/>
                <a:cs typeface="ＭＳ Ｐゴシック" charset="-128"/>
              </a:rPr>
              <a:t>The current financial crisis is the inevitable result of the current fiat monetary system.</a:t>
            </a:r>
          </a:p>
          <a:p>
            <a:endParaRPr lang="en-US" sz="2400">
              <a:ea typeface="ＭＳ Ｐゴシック" charset="-128"/>
              <a:cs typeface="ＭＳ Ｐゴシック" charset="-128"/>
            </a:endParaRPr>
          </a:p>
          <a:p>
            <a:r>
              <a:rPr lang="en-US" sz="2400">
                <a:ea typeface="ＭＳ Ｐゴシック" charset="-128"/>
                <a:cs typeface="ＭＳ Ｐゴシック" charset="-128"/>
              </a:rPr>
              <a:t>Only a constitutionally sound monetary system can protect the States and its citizens from the devastating effects of a fiat currency.</a:t>
            </a:r>
          </a:p>
          <a:p>
            <a:endParaRPr lang="en-US" sz="2400">
              <a:ea typeface="ＭＳ Ｐゴシック" charset="-128"/>
              <a:cs typeface="ＭＳ Ｐゴシック" charset="-128"/>
            </a:endParaRPr>
          </a:p>
          <a:p>
            <a:r>
              <a:rPr lang="en-US" sz="2400">
                <a:ea typeface="ＭＳ Ｐゴシック" charset="-128"/>
                <a:cs typeface="ＭＳ Ｐゴシック" charset="-128"/>
              </a:rPr>
              <a:t>It’s time for the State legislatures to take action and implement sound money legislation to protect her citizens from the unconscionable effects of the private fiat banking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pPr eaLnBrk="1" hangingPunct="1"/>
            <a:r>
              <a:rPr lang="en-US">
                <a:ea typeface="ＭＳ Ｐゴシック" charset="-128"/>
                <a:cs typeface="ＭＳ Ｐゴシック" charset="-128"/>
              </a:rPr>
              <a:t>The Dollar of the Constitution</a:t>
            </a:r>
          </a:p>
        </p:txBody>
      </p:sp>
      <p:sp>
        <p:nvSpPr>
          <p:cNvPr id="25603" name="Rectangle 9"/>
          <p:cNvSpPr>
            <a:spLocks noGrp="1" noChangeArrowheads="1"/>
          </p:cNvSpPr>
          <p:nvPr>
            <p:ph sz="half" idx="1"/>
          </p:nvPr>
        </p:nvSpPr>
        <p:spPr/>
        <p:txBody>
          <a:bodyPr/>
          <a:lstStyle/>
          <a:p>
            <a:pPr eaLnBrk="1" hangingPunct="1">
              <a:lnSpc>
                <a:spcPct val="90000"/>
              </a:lnSpc>
            </a:pPr>
            <a:endParaRPr lang="en-US" sz="2000">
              <a:ea typeface="ＭＳ Ｐゴシック" charset="-128"/>
              <a:cs typeface="ＭＳ Ｐゴシック" charset="-128"/>
            </a:endParaRPr>
          </a:p>
        </p:txBody>
      </p:sp>
      <p:sp>
        <p:nvSpPr>
          <p:cNvPr id="9226" name="Rectangle 10"/>
          <p:cNvSpPr>
            <a:spLocks noGrp="1" noChangeArrowheads="1"/>
          </p:cNvSpPr>
          <p:nvPr>
            <p:ph type="body" sz="half" idx="2"/>
          </p:nvPr>
        </p:nvSpPr>
        <p:spPr>
          <a:xfrm>
            <a:off x="4648200" y="1295400"/>
            <a:ext cx="4267200" cy="4830763"/>
          </a:xfrm>
        </p:spPr>
        <p:txBody>
          <a:bodyPr/>
          <a:lstStyle/>
          <a:p>
            <a:pPr marL="0" indent="0" eaLnBrk="1" hangingPunct="1">
              <a:spcBef>
                <a:spcPct val="0"/>
              </a:spcBef>
              <a:spcAft>
                <a:spcPct val="20000"/>
              </a:spcAft>
              <a:buFontTx/>
              <a:buNone/>
            </a:pPr>
            <a:r>
              <a:rPr lang="en-US" sz="1800" b="1">
                <a:ea typeface="ＭＳ Ｐゴシック" charset="-128"/>
                <a:cs typeface="ＭＳ Ｐゴシック" charset="-128"/>
              </a:rPr>
              <a:t>Article I Section 8, Clause 5</a:t>
            </a:r>
          </a:p>
          <a:p>
            <a:pPr marL="120650" lvl="1" indent="-6350" eaLnBrk="1" hangingPunct="1">
              <a:spcBef>
                <a:spcPct val="0"/>
              </a:spcBef>
              <a:spcAft>
                <a:spcPct val="20000"/>
              </a:spcAft>
              <a:buFontTx/>
              <a:buNone/>
            </a:pPr>
            <a:r>
              <a:rPr lang="en-US" sz="1800"/>
              <a:t>[</a:t>
            </a:r>
            <a:r>
              <a:rPr lang="en-US" sz="1800" b="1"/>
              <a:t>The Congress shall have Power</a:t>
            </a:r>
            <a:r>
              <a:rPr lang="en-US" sz="1800"/>
              <a:t>] </a:t>
            </a:r>
            <a:r>
              <a:rPr lang="en-US" sz="1800" b="1"/>
              <a:t>To coin Money</a:t>
            </a:r>
            <a:r>
              <a:rPr lang="en-US" sz="1400"/>
              <a:t>, regulate the Value thereof, and of foreign Coin, and fix the Standard of Weights and Measures;</a:t>
            </a:r>
          </a:p>
          <a:p>
            <a:pPr marL="0" indent="0" eaLnBrk="1" hangingPunct="1">
              <a:spcBef>
                <a:spcPct val="0"/>
              </a:spcBef>
              <a:spcAft>
                <a:spcPct val="20000"/>
              </a:spcAft>
              <a:buFontTx/>
              <a:buNone/>
            </a:pPr>
            <a:r>
              <a:rPr lang="en-US" sz="1800" b="1">
                <a:ea typeface="ＭＳ Ｐゴシック" charset="-128"/>
                <a:cs typeface="ＭＳ Ｐゴシック" charset="-128"/>
              </a:rPr>
              <a:t>Article I Section 9, Clause 1</a:t>
            </a:r>
          </a:p>
          <a:p>
            <a:pPr marL="120650" lvl="1" indent="-6350" eaLnBrk="1" hangingPunct="1">
              <a:spcBef>
                <a:spcPct val="0"/>
              </a:spcBef>
              <a:spcAft>
                <a:spcPct val="20000"/>
              </a:spcAft>
              <a:buFontTx/>
              <a:buNone/>
            </a:pPr>
            <a:r>
              <a:rPr lang="en-US" sz="1400"/>
              <a:t>… a Tax or duty may be imposed on such Importation, not exceeding </a:t>
            </a:r>
            <a:r>
              <a:rPr lang="en-US" sz="1800" b="1"/>
              <a:t>ten dollars</a:t>
            </a:r>
            <a:r>
              <a:rPr lang="en-US" sz="1400"/>
              <a:t> for each Person.</a:t>
            </a:r>
          </a:p>
          <a:p>
            <a:pPr marL="0" indent="0" eaLnBrk="1" hangingPunct="1">
              <a:spcBef>
                <a:spcPct val="0"/>
              </a:spcBef>
              <a:spcAft>
                <a:spcPct val="20000"/>
              </a:spcAft>
              <a:buFontTx/>
              <a:buNone/>
            </a:pPr>
            <a:r>
              <a:rPr lang="en-US" sz="1800" b="1">
                <a:ea typeface="ＭＳ Ｐゴシック" charset="-128"/>
                <a:cs typeface="ＭＳ Ｐゴシック" charset="-128"/>
              </a:rPr>
              <a:t>Article I Section 10, Clause 1</a:t>
            </a:r>
          </a:p>
          <a:p>
            <a:pPr marL="120650" lvl="1" indent="-6350" eaLnBrk="1" hangingPunct="1">
              <a:spcBef>
                <a:spcPct val="0"/>
              </a:spcBef>
              <a:spcAft>
                <a:spcPct val="20000"/>
              </a:spcAft>
              <a:buFontTx/>
              <a:buNone/>
            </a:pPr>
            <a:r>
              <a:rPr lang="en-US" sz="1400"/>
              <a:t>No State shall … </a:t>
            </a:r>
            <a:r>
              <a:rPr lang="en-US" sz="1400" b="1"/>
              <a:t>make any Thing but gold and silver coin a Tender in Payments of Debts</a:t>
            </a:r>
            <a:r>
              <a:rPr lang="en-US" sz="1400"/>
              <a:t>.</a:t>
            </a:r>
          </a:p>
          <a:p>
            <a:pPr marL="0" indent="0" eaLnBrk="1" hangingPunct="1">
              <a:spcBef>
                <a:spcPct val="0"/>
              </a:spcBef>
              <a:spcAft>
                <a:spcPct val="20000"/>
              </a:spcAft>
              <a:buFontTx/>
              <a:buNone/>
            </a:pPr>
            <a:r>
              <a:rPr lang="en-US" sz="1800" b="1">
                <a:ea typeface="ＭＳ Ｐゴシック" charset="-128"/>
                <a:cs typeface="ＭＳ Ｐゴシック" charset="-128"/>
              </a:rPr>
              <a:t>Amendment VII</a:t>
            </a:r>
          </a:p>
          <a:p>
            <a:pPr marL="120650" lvl="1" indent="-6350" eaLnBrk="1" hangingPunct="1">
              <a:spcBef>
                <a:spcPct val="0"/>
              </a:spcBef>
              <a:spcAft>
                <a:spcPct val="20000"/>
              </a:spcAft>
              <a:buFontTx/>
              <a:buNone/>
            </a:pPr>
            <a:r>
              <a:rPr lang="en-US" sz="1400"/>
              <a:t>In Suits at common law, where the value in controversy shall exceed </a:t>
            </a:r>
            <a:r>
              <a:rPr lang="en-US" sz="1800" b="1"/>
              <a:t>twenty dollars</a:t>
            </a:r>
            <a:r>
              <a:rPr lang="en-US" sz="1400"/>
              <a:t>, the right of trial by jury shall be preserved, and no fact tried by a jury, shall be otherwise re-examined in any Court of the United States, than according to the rules of the common law.</a:t>
            </a:r>
            <a:endParaRPr lang="en-US" sz="1000"/>
          </a:p>
        </p:txBody>
      </p:sp>
      <p:pic>
        <p:nvPicPr>
          <p:cNvPr id="25605" name="Picture 7" descr="constitution_1_of_4_630"/>
          <p:cNvPicPr>
            <a:picLocks noChangeAspect="1" noChangeArrowheads="1"/>
          </p:cNvPicPr>
          <p:nvPr/>
        </p:nvPicPr>
        <p:blipFill>
          <a:blip r:embed="rId4"/>
          <a:srcRect/>
          <a:stretch>
            <a:fillRect/>
          </a:stretch>
        </p:blipFill>
        <p:spPr bwMode="auto">
          <a:xfrm>
            <a:off x="533400" y="1371600"/>
            <a:ext cx="3886200" cy="48768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20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fade">
                                      <p:cBhvr>
                                        <p:cTn id="12" dur="2000"/>
                                        <p:tgtEl>
                                          <p:spTgt spid="922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6">
                                            <p:txEl>
                                              <p:pRg st="1" end="1"/>
                                            </p:txEl>
                                          </p:spTgt>
                                        </p:tgtEl>
                                        <p:attrNameLst>
                                          <p:attrName>style.visibility</p:attrName>
                                        </p:attrNameLst>
                                      </p:cBhvr>
                                      <p:to>
                                        <p:strVal val="visible"/>
                                      </p:to>
                                    </p:set>
                                    <p:animEffect transition="in" filter="fade">
                                      <p:cBhvr>
                                        <p:cTn id="15" dur="2000"/>
                                        <p:tgtEl>
                                          <p:spTgt spid="92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6">
                                            <p:txEl>
                                              <p:pRg st="2" end="2"/>
                                            </p:txEl>
                                          </p:spTgt>
                                        </p:tgtEl>
                                        <p:attrNameLst>
                                          <p:attrName>style.visibility</p:attrName>
                                        </p:attrNameLst>
                                      </p:cBhvr>
                                      <p:to>
                                        <p:strVal val="visible"/>
                                      </p:to>
                                    </p:set>
                                    <p:animEffect transition="in" filter="fade">
                                      <p:cBhvr>
                                        <p:cTn id="20" dur="2000"/>
                                        <p:tgtEl>
                                          <p:spTgt spid="922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6">
                                            <p:txEl>
                                              <p:pRg st="3" end="3"/>
                                            </p:txEl>
                                          </p:spTgt>
                                        </p:tgtEl>
                                        <p:attrNameLst>
                                          <p:attrName>style.visibility</p:attrName>
                                        </p:attrNameLst>
                                      </p:cBhvr>
                                      <p:to>
                                        <p:strVal val="visible"/>
                                      </p:to>
                                    </p:set>
                                    <p:animEffect transition="in" filter="fade">
                                      <p:cBhvr>
                                        <p:cTn id="23" dur="2000"/>
                                        <p:tgtEl>
                                          <p:spTgt spid="92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226">
                                            <p:txEl>
                                              <p:pRg st="4" end="4"/>
                                            </p:txEl>
                                          </p:spTgt>
                                        </p:tgtEl>
                                        <p:attrNameLst>
                                          <p:attrName>style.visibility</p:attrName>
                                        </p:attrNameLst>
                                      </p:cBhvr>
                                      <p:to>
                                        <p:strVal val="visible"/>
                                      </p:to>
                                    </p:set>
                                    <p:animEffect transition="in" filter="fade">
                                      <p:cBhvr>
                                        <p:cTn id="28" dur="2000"/>
                                        <p:tgtEl>
                                          <p:spTgt spid="922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26">
                                            <p:txEl>
                                              <p:pRg st="5" end="5"/>
                                            </p:txEl>
                                          </p:spTgt>
                                        </p:tgtEl>
                                        <p:attrNameLst>
                                          <p:attrName>style.visibility</p:attrName>
                                        </p:attrNameLst>
                                      </p:cBhvr>
                                      <p:to>
                                        <p:strVal val="visible"/>
                                      </p:to>
                                    </p:set>
                                    <p:animEffect transition="in" filter="fade">
                                      <p:cBhvr>
                                        <p:cTn id="31" dur="2000"/>
                                        <p:tgtEl>
                                          <p:spTgt spid="922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226">
                                            <p:txEl>
                                              <p:pRg st="6" end="6"/>
                                            </p:txEl>
                                          </p:spTgt>
                                        </p:tgtEl>
                                        <p:attrNameLst>
                                          <p:attrName>style.visibility</p:attrName>
                                        </p:attrNameLst>
                                      </p:cBhvr>
                                      <p:to>
                                        <p:strVal val="visible"/>
                                      </p:to>
                                    </p:set>
                                    <p:animEffect transition="in" filter="fade">
                                      <p:cBhvr>
                                        <p:cTn id="36" dur="2000"/>
                                        <p:tgtEl>
                                          <p:spTgt spid="9226">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26">
                                            <p:txEl>
                                              <p:pRg st="7" end="7"/>
                                            </p:txEl>
                                          </p:spTgt>
                                        </p:tgtEl>
                                        <p:attrNameLst>
                                          <p:attrName>style.visibility</p:attrName>
                                        </p:attrNameLst>
                                      </p:cBhvr>
                                      <p:to>
                                        <p:strVal val="visible"/>
                                      </p:to>
                                    </p:set>
                                    <p:animEffect transition="in" filter="fade">
                                      <p:cBhvr>
                                        <p:cTn id="39" dur="2000"/>
                                        <p:tgtEl>
                                          <p:spTgt spid="92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8"/>
          <p:cNvSpPr>
            <a:spLocks noGrp="1" noChangeArrowheads="1"/>
          </p:cNvSpPr>
          <p:nvPr>
            <p:ph type="title"/>
          </p:nvPr>
        </p:nvSpPr>
        <p:spPr/>
        <p:txBody>
          <a:bodyPr/>
          <a:lstStyle/>
          <a:p>
            <a:pPr eaLnBrk="1" hangingPunct="1"/>
            <a:r>
              <a:rPr lang="en-US" sz="4000">
                <a:ea typeface="ＭＳ Ｐゴシック" charset="-128"/>
                <a:cs typeface="ＭＳ Ｐゴシック" charset="-128"/>
              </a:rPr>
              <a:t>Congress’ Responsibility to Regulate the Value of Coin </a:t>
            </a:r>
          </a:p>
        </p:txBody>
      </p:sp>
      <p:sp>
        <p:nvSpPr>
          <p:cNvPr id="27651" name="Text Box 7"/>
          <p:cNvSpPr txBox="1">
            <a:spLocks noChangeArrowheads="1"/>
          </p:cNvSpPr>
          <p:nvPr/>
        </p:nvSpPr>
        <p:spPr bwMode="auto">
          <a:xfrm>
            <a:off x="319088" y="1700213"/>
            <a:ext cx="2860675" cy="1328737"/>
          </a:xfrm>
          <a:prstGeom prst="rect">
            <a:avLst/>
          </a:prstGeom>
          <a:noFill/>
          <a:ln w="9525">
            <a:noFill/>
            <a:miter lim="800000"/>
            <a:headEnd/>
            <a:tailEnd/>
          </a:ln>
        </p:spPr>
        <p:txBody>
          <a:bodyPr>
            <a:prstTxWarp prst="textNoShape">
              <a:avLst/>
            </a:prstTxWarp>
            <a:spAutoFit/>
          </a:bodyPr>
          <a:lstStyle/>
          <a:p>
            <a:pPr>
              <a:spcBef>
                <a:spcPct val="50000"/>
              </a:spcBef>
            </a:pPr>
            <a:r>
              <a:rPr lang="en-US" b="1" u="sng"/>
              <a:t>Key</a:t>
            </a:r>
            <a:r>
              <a:rPr lang="en-US" b="1"/>
              <a:t>:</a:t>
            </a:r>
          </a:p>
          <a:p>
            <a:pPr>
              <a:spcBef>
                <a:spcPct val="50000"/>
              </a:spcBef>
            </a:pPr>
            <a:r>
              <a:rPr lang="en-US"/>
              <a:t>1 troy oz = 480 grains</a:t>
            </a:r>
            <a:br>
              <a:rPr lang="en-US"/>
            </a:br>
            <a:r>
              <a:rPr lang="en-US"/>
              <a:t>1 troy oz = 31.1034 grams</a:t>
            </a:r>
            <a:br>
              <a:rPr lang="en-US"/>
            </a:br>
            <a:r>
              <a:rPr lang="en-US"/>
              <a:t>1 troy oz = 1.09714 oz</a:t>
            </a:r>
          </a:p>
        </p:txBody>
      </p:sp>
      <p:grpSp>
        <p:nvGrpSpPr>
          <p:cNvPr id="2" name="Group 15"/>
          <p:cNvGrpSpPr>
            <a:grpSpLocks/>
          </p:cNvGrpSpPr>
          <p:nvPr/>
        </p:nvGrpSpPr>
        <p:grpSpPr bwMode="auto">
          <a:xfrm>
            <a:off x="3362325" y="3614738"/>
            <a:ext cx="4827588" cy="1866900"/>
            <a:chOff x="3362325" y="3614738"/>
            <a:chExt cx="4827588" cy="1866900"/>
          </a:xfrm>
        </p:grpSpPr>
        <p:pic>
          <p:nvPicPr>
            <p:cNvPr id="27660" name="Picture 5" descr="Obverse of 1795 Half Eagle - Plain Eagle on Revers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02438" y="3711575"/>
              <a:ext cx="1076325" cy="1079500"/>
            </a:xfrm>
            <a:prstGeom prst="rect">
              <a:avLst/>
            </a:prstGeom>
            <a:noFill/>
            <a:ln w="9525">
              <a:noFill/>
              <a:miter lim="800000"/>
              <a:headEnd/>
              <a:tailEnd/>
            </a:ln>
          </p:spPr>
        </p:pic>
        <p:sp>
          <p:nvSpPr>
            <p:cNvPr id="27661" name="Text Box 6"/>
            <p:cNvSpPr txBox="1">
              <a:spLocks noChangeArrowheads="1"/>
            </p:cNvSpPr>
            <p:nvPr/>
          </p:nvSpPr>
          <p:spPr bwMode="auto">
            <a:xfrm>
              <a:off x="6554788" y="4930775"/>
              <a:ext cx="1635125" cy="549275"/>
            </a:xfrm>
            <a:prstGeom prst="rect">
              <a:avLst/>
            </a:prstGeom>
            <a:noFill/>
            <a:ln w="9525">
              <a:noFill/>
              <a:miter lim="800000"/>
              <a:headEnd/>
              <a:tailEnd/>
            </a:ln>
          </p:spPr>
          <p:txBody>
            <a:bodyPr>
              <a:prstTxWarp prst="textNoShape">
                <a:avLst/>
              </a:prstTxWarp>
              <a:spAutoFit/>
            </a:bodyPr>
            <a:lstStyle/>
            <a:p>
              <a:pPr algn="ctr"/>
              <a:r>
                <a:rPr lang="en-US"/>
                <a:t>10 Dollar</a:t>
              </a:r>
              <a:br>
                <a:rPr lang="en-US"/>
              </a:br>
              <a:r>
                <a:rPr lang="en-US" sz="1200"/>
                <a:t>(247.5 grains Gold)</a:t>
              </a:r>
            </a:p>
          </p:txBody>
        </p:sp>
        <p:pic>
          <p:nvPicPr>
            <p:cNvPr id="4" name="Picture 12" descr="1794_ob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13138" y="3614738"/>
              <a:ext cx="1316037" cy="1273175"/>
            </a:xfrm>
            <a:prstGeom prst="rect">
              <a:avLst/>
            </a:prstGeom>
            <a:noFill/>
            <a:ln w="9525">
              <a:noFill/>
              <a:miter lim="800000"/>
              <a:headEnd/>
              <a:tailEnd/>
            </a:ln>
          </p:spPr>
        </p:pic>
        <p:sp>
          <p:nvSpPr>
            <p:cNvPr id="27663" name="Text Box 13"/>
            <p:cNvSpPr txBox="1">
              <a:spLocks noChangeArrowheads="1"/>
            </p:cNvSpPr>
            <p:nvPr/>
          </p:nvSpPr>
          <p:spPr bwMode="auto">
            <a:xfrm>
              <a:off x="3362325" y="4932363"/>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sp>
          <p:nvSpPr>
            <p:cNvPr id="27664" name="Text Box 14"/>
            <p:cNvSpPr txBox="1">
              <a:spLocks noChangeArrowheads="1"/>
            </p:cNvSpPr>
            <p:nvPr/>
          </p:nvSpPr>
          <p:spPr bwMode="auto">
            <a:xfrm>
              <a:off x="5057775" y="3886200"/>
              <a:ext cx="1211239" cy="738664"/>
            </a:xfrm>
            <a:prstGeom prst="rect">
              <a:avLst/>
            </a:prstGeom>
            <a:noFill/>
            <a:ln w="9525">
              <a:noFill/>
              <a:miter lim="800000"/>
              <a:headEnd/>
              <a:tailEnd/>
            </a:ln>
          </p:spPr>
          <p:txBody>
            <a:bodyPr wrap="none">
              <a:prstTxWarp prst="textNoShape">
                <a:avLst/>
              </a:prstTxWarp>
              <a:spAutoFit/>
            </a:bodyPr>
            <a:lstStyle/>
            <a:p>
              <a:pPr algn="ctr"/>
              <a:r>
                <a:rPr lang="en-US"/>
                <a:t>X 10 =</a:t>
              </a:r>
              <a:br>
                <a:rPr lang="en-US"/>
              </a:br>
              <a:r>
                <a:rPr lang="en-US" sz="1200"/>
                <a:t>(3,712.5 grains</a:t>
              </a:r>
              <a:br>
                <a:rPr lang="en-US" sz="1200"/>
              </a:br>
              <a:r>
                <a:rPr lang="en-US" sz="1200"/>
                <a:t>of Silver)</a:t>
              </a:r>
            </a:p>
          </p:txBody>
        </p:sp>
      </p:grpSp>
      <p:grpSp>
        <p:nvGrpSpPr>
          <p:cNvPr id="3" name="Group 14"/>
          <p:cNvGrpSpPr>
            <a:grpSpLocks/>
          </p:cNvGrpSpPr>
          <p:nvPr/>
        </p:nvGrpSpPr>
        <p:grpSpPr bwMode="auto">
          <a:xfrm>
            <a:off x="3673475" y="1676400"/>
            <a:ext cx="4467225" cy="1838325"/>
            <a:chOff x="3673475" y="1676400"/>
            <a:chExt cx="4467225" cy="1838325"/>
          </a:xfrm>
        </p:grpSpPr>
        <p:sp>
          <p:nvSpPr>
            <p:cNvPr id="27655" name="Text Box 8"/>
            <p:cNvSpPr txBox="1">
              <a:spLocks noChangeArrowheads="1"/>
            </p:cNvSpPr>
            <p:nvPr/>
          </p:nvSpPr>
          <p:spPr bwMode="auto">
            <a:xfrm>
              <a:off x="3673475" y="2752725"/>
              <a:ext cx="985838" cy="731838"/>
            </a:xfrm>
            <a:prstGeom prst="rect">
              <a:avLst/>
            </a:prstGeom>
            <a:noFill/>
            <a:ln w="9525">
              <a:noFill/>
              <a:miter lim="800000"/>
              <a:headEnd/>
              <a:tailEnd/>
            </a:ln>
          </p:spPr>
          <p:txBody>
            <a:bodyPr wrap="none">
              <a:prstTxWarp prst="textNoShape">
                <a:avLst/>
              </a:prstTxWarp>
              <a:spAutoFit/>
            </a:bodyPr>
            <a:lstStyle/>
            <a:p>
              <a:pPr algn="ctr"/>
              <a:r>
                <a:rPr lang="en-US"/>
                <a:t>1 Cent</a:t>
              </a:r>
              <a:br>
                <a:rPr lang="en-US"/>
              </a:br>
              <a:r>
                <a:rPr lang="en-US" sz="1200"/>
                <a:t>(46.3 grains</a:t>
              </a:r>
              <a:br>
                <a:rPr lang="en-US" sz="1200"/>
              </a:br>
              <a:r>
                <a:rPr lang="en-US" sz="1200"/>
                <a:t>of Copper)</a:t>
              </a:r>
            </a:p>
          </p:txBody>
        </p:sp>
        <p:sp>
          <p:nvSpPr>
            <p:cNvPr id="27656" name="Text Box 9"/>
            <p:cNvSpPr txBox="1">
              <a:spLocks noChangeArrowheads="1"/>
            </p:cNvSpPr>
            <p:nvPr/>
          </p:nvSpPr>
          <p:spPr bwMode="auto">
            <a:xfrm>
              <a:off x="5075238" y="1947863"/>
              <a:ext cx="1082899" cy="738664"/>
            </a:xfrm>
            <a:prstGeom prst="rect">
              <a:avLst/>
            </a:prstGeom>
            <a:noFill/>
            <a:ln w="9525">
              <a:noFill/>
              <a:miter lim="800000"/>
              <a:headEnd/>
              <a:tailEnd/>
            </a:ln>
          </p:spPr>
          <p:txBody>
            <a:bodyPr wrap="none">
              <a:prstTxWarp prst="textNoShape">
                <a:avLst/>
              </a:prstTxWarp>
              <a:spAutoFit/>
            </a:bodyPr>
            <a:lstStyle/>
            <a:p>
              <a:pPr algn="ctr"/>
              <a:r>
                <a:rPr lang="en-US"/>
                <a:t>X 100 =</a:t>
              </a:r>
              <a:br>
                <a:rPr lang="en-US"/>
              </a:br>
              <a:r>
                <a:rPr lang="en-US" sz="1200"/>
                <a:t>(4,630 grains</a:t>
              </a:r>
              <a:br>
                <a:rPr lang="en-US" sz="1200"/>
              </a:br>
              <a:r>
                <a:rPr lang="en-US" sz="1200"/>
                <a:t>of Copper)</a:t>
              </a:r>
            </a:p>
          </p:txBody>
        </p:sp>
        <p:pic>
          <p:nvPicPr>
            <p:cNvPr id="27657" name="Picture 10" descr="1794_ob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56388" y="1676400"/>
              <a:ext cx="1316037" cy="1273175"/>
            </a:xfrm>
            <a:prstGeom prst="rect">
              <a:avLst/>
            </a:prstGeom>
            <a:noFill/>
            <a:ln w="9525">
              <a:noFill/>
              <a:miter lim="800000"/>
              <a:headEnd/>
              <a:tailEnd/>
            </a:ln>
          </p:spPr>
        </p:pic>
        <p:sp>
          <p:nvSpPr>
            <p:cNvPr id="27658" name="Text Box 11"/>
            <p:cNvSpPr txBox="1">
              <a:spLocks noChangeArrowheads="1"/>
            </p:cNvSpPr>
            <p:nvPr/>
          </p:nvSpPr>
          <p:spPr bwMode="auto">
            <a:xfrm>
              <a:off x="6505575" y="2965450"/>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pic>
          <p:nvPicPr>
            <p:cNvPr id="27659"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48088" y="1874838"/>
              <a:ext cx="876300" cy="876300"/>
            </a:xfrm>
            <a:prstGeom prst="rect">
              <a:avLst/>
            </a:prstGeom>
            <a:noFill/>
            <a:ln w="9525">
              <a:noFill/>
              <a:miter lim="800000"/>
              <a:headEnd/>
              <a:tailEnd/>
            </a:ln>
          </p:spPr>
        </p:pic>
      </p:grpSp>
      <p:sp>
        <p:nvSpPr>
          <p:cNvPr id="27662" name="Rectangle 19"/>
          <p:cNvSpPr>
            <a:spLocks noChangeArrowheads="1"/>
          </p:cNvSpPr>
          <p:nvPr/>
        </p:nvSpPr>
        <p:spPr bwMode="auto">
          <a:xfrm>
            <a:off x="1524000" y="5988050"/>
            <a:ext cx="6477000" cy="641350"/>
          </a:xfrm>
          <a:prstGeom prst="rect">
            <a:avLst/>
          </a:prstGeom>
          <a:noFill/>
          <a:ln w="9525">
            <a:noFill/>
            <a:miter lim="800000"/>
            <a:headEnd/>
            <a:tailEnd/>
          </a:ln>
        </p:spPr>
        <p:txBody>
          <a:bodyPr>
            <a:prstTxWarp prst="textNoShape">
              <a:avLst/>
            </a:prstTxWarp>
            <a:spAutoFit/>
          </a:bodyPr>
          <a:lstStyle/>
          <a:p>
            <a:pPr algn="ctr"/>
            <a:r>
              <a:rPr lang="en-US">
                <a:solidFill>
                  <a:schemeClr val="tx2"/>
                </a:solidFill>
              </a:rPr>
              <a:t>Congress has the responsibility to regulate the value of all minted coins to the fixed pure metal Dollar standard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662"/>
                                        </p:tgtEl>
                                        <p:attrNameLst>
                                          <p:attrName>style.visibility</p:attrName>
                                        </p:attrNameLst>
                                      </p:cBhvr>
                                      <p:to>
                                        <p:strVal val="visible"/>
                                      </p:to>
                                    </p:set>
                                    <p:animEffect transition="in" filter="blinds(horizontal)">
                                      <p:cBhvr>
                                        <p:cTn id="21"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ea typeface="ＭＳ Ｐゴシック" charset="-128"/>
                <a:cs typeface="ＭＳ Ｐゴシック" charset="-128"/>
              </a:rPr>
              <a:t>A Bit of History</a:t>
            </a:r>
          </a:p>
        </p:txBody>
      </p:sp>
      <p:sp>
        <p:nvSpPr>
          <p:cNvPr id="29699" name="Rectangle 6"/>
          <p:cNvSpPr>
            <a:spLocks noGrp="1" noChangeArrowheads="1"/>
          </p:cNvSpPr>
          <p:nvPr>
            <p:ph type="body" sz="half" idx="2"/>
          </p:nvPr>
        </p:nvSpPr>
        <p:spPr>
          <a:xfrm>
            <a:off x="3886200" y="1447800"/>
            <a:ext cx="5105400" cy="4953000"/>
          </a:xfrm>
        </p:spPr>
        <p:txBody>
          <a:bodyPr/>
          <a:lstStyle/>
          <a:p>
            <a:pPr marL="0" indent="0" algn="just" eaLnBrk="1" hangingPunct="1">
              <a:buFontTx/>
              <a:buNone/>
            </a:pPr>
            <a:r>
              <a:rPr lang="en-US" sz="2800">
                <a:ea typeface="ＭＳ Ｐゴシック" charset="-128"/>
                <a:cs typeface="ＭＳ Ｐゴシック" charset="-128"/>
              </a:rPr>
              <a:t>The “Dollar” is a fixed standard unit of measurement that was established in 1497 by King Ferdinand and Queen Isabella of Spain. It is a minted coin containing at least 371</a:t>
            </a:r>
            <a:r>
              <a:rPr lang="en-US" sz="2800" baseline="30000">
                <a:ea typeface="ＭＳ Ｐゴシック" charset="-128"/>
                <a:cs typeface="ＭＳ Ｐゴシック" charset="-128"/>
              </a:rPr>
              <a:t>4</a:t>
            </a:r>
            <a:r>
              <a:rPr lang="en-US" sz="2800">
                <a:ea typeface="ＭＳ Ｐゴシック" charset="-128"/>
                <a:cs typeface="ＭＳ Ｐゴシック" charset="-128"/>
              </a:rPr>
              <a:t>/</a:t>
            </a:r>
            <a:r>
              <a:rPr lang="en-US" sz="2800" baseline="-25000">
                <a:ea typeface="ＭＳ Ｐゴシック" charset="-128"/>
                <a:cs typeface="ＭＳ Ｐゴシック" charset="-128"/>
              </a:rPr>
              <a:t>16</a:t>
            </a:r>
            <a:r>
              <a:rPr lang="en-US" sz="2800">
                <a:ea typeface="ＭＳ Ｐゴシック" charset="-128"/>
                <a:cs typeface="ＭＳ Ｐゴシック" charset="-128"/>
              </a:rPr>
              <a:t> grains of fine (pure) Silver.</a:t>
            </a:r>
          </a:p>
        </p:txBody>
      </p:sp>
      <p:pic>
        <p:nvPicPr>
          <p:cNvPr id="29700" name="Picture 16" descr="Pieces_of_Eight_1542"/>
          <p:cNvPicPr>
            <a:picLocks noGrp="1" noChangeAspect="1" noChangeArrowheads="1"/>
          </p:cNvPicPr>
          <p:nvPr>
            <p:ph sz="half" idx="1"/>
          </p:nvPr>
        </p:nvPicPr>
        <p:blipFill>
          <a:blip r:embed="rId3"/>
          <a:srcRect/>
          <a:stretch>
            <a:fillRect/>
          </a:stretch>
        </p:blipFill>
        <p:spPr>
          <a:xfrm>
            <a:off x="630238" y="1524000"/>
            <a:ext cx="3121025" cy="1579563"/>
          </a:xfrm>
        </p:spPr>
      </p:pic>
      <p:sp>
        <p:nvSpPr>
          <p:cNvPr id="29701" name="Rectangle 17"/>
          <p:cNvSpPr>
            <a:spLocks noChangeArrowheads="1"/>
          </p:cNvSpPr>
          <p:nvPr/>
        </p:nvSpPr>
        <p:spPr bwMode="auto">
          <a:xfrm>
            <a:off x="400050" y="3200400"/>
            <a:ext cx="3581400" cy="396875"/>
          </a:xfrm>
          <a:prstGeom prst="rect">
            <a:avLst/>
          </a:prstGeom>
          <a:noFill/>
          <a:ln w="9525">
            <a:noFill/>
            <a:miter lim="800000"/>
            <a:headEnd/>
            <a:tailEnd/>
          </a:ln>
        </p:spPr>
        <p:txBody>
          <a:bodyPr anchor="ctr">
            <a:prstTxWarp prst="textNoShape">
              <a:avLst/>
            </a:prstTxWarp>
            <a:spAutoFit/>
          </a:bodyPr>
          <a:lstStyle/>
          <a:p>
            <a:r>
              <a:rPr lang="en-US" sz="1000"/>
              <a:t>Silver eight real coin of </a:t>
            </a:r>
            <a:r>
              <a:rPr lang="en-US" sz="1000">
                <a:hlinkClick r:id="rId4" tooltip="Carlos V, Holy Roman Emperor"/>
              </a:rPr>
              <a:t>Carlos</a:t>
            </a:r>
            <a:r>
              <a:rPr lang="en-US" sz="1000"/>
              <a:t> and </a:t>
            </a:r>
            <a:r>
              <a:rPr lang="en-US" sz="1000">
                <a:hlinkClick r:id="rId5" tooltip="Joanna of Castile"/>
              </a:rPr>
              <a:t>Johanna</a:t>
            </a:r>
            <a:r>
              <a:rPr lang="en-US" sz="1000"/>
              <a:t> of Spain, dated ca. </a:t>
            </a:r>
            <a:r>
              <a:rPr lang="en-US" sz="1000">
                <a:hlinkClick r:id="rId6" tooltip="1544"/>
              </a:rPr>
              <a:t>1544</a:t>
            </a:r>
            <a:r>
              <a:rPr lang="en-US" sz="1000"/>
              <a:t>, depicting the </a:t>
            </a:r>
            <a:r>
              <a:rPr lang="en-US" sz="1000">
                <a:hlinkClick r:id="rId7" tooltip="Pillars of Hercules"/>
              </a:rPr>
              <a:t>Pillars of Hercules</a:t>
            </a:r>
            <a:r>
              <a:rPr lang="en-US" sz="1000"/>
              <a:t> on the reverse. </a:t>
            </a:r>
          </a:p>
        </p:txBody>
      </p:sp>
      <p:pic>
        <p:nvPicPr>
          <p:cNvPr id="29702" name="Picture 18" descr="Pieces_of_Eight_1776_Carlos_III_Coin"/>
          <p:cNvPicPr>
            <a:picLocks noChangeAspect="1" noChangeArrowheads="1"/>
          </p:cNvPicPr>
          <p:nvPr/>
        </p:nvPicPr>
        <p:blipFill>
          <a:blip r:embed="rId8"/>
          <a:srcRect/>
          <a:stretch>
            <a:fillRect/>
          </a:stretch>
        </p:blipFill>
        <p:spPr bwMode="auto">
          <a:xfrm>
            <a:off x="5257800" y="4572000"/>
            <a:ext cx="3162300" cy="1581150"/>
          </a:xfrm>
          <a:prstGeom prst="rect">
            <a:avLst/>
          </a:prstGeom>
          <a:noFill/>
          <a:ln w="9525">
            <a:noFill/>
            <a:miter lim="800000"/>
            <a:headEnd/>
            <a:tailEnd/>
          </a:ln>
        </p:spPr>
      </p:pic>
      <p:sp>
        <p:nvSpPr>
          <p:cNvPr id="29703" name="Rectangle 19"/>
          <p:cNvSpPr>
            <a:spLocks noChangeArrowheads="1"/>
          </p:cNvSpPr>
          <p:nvPr/>
        </p:nvSpPr>
        <p:spPr bwMode="auto">
          <a:xfrm>
            <a:off x="5054600" y="6248400"/>
            <a:ext cx="35560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9" tooltip="Carlos III of Spain"/>
              </a:rPr>
              <a:t>Carlos III of Spain</a:t>
            </a:r>
            <a:r>
              <a:rPr lang="en-US" sz="1000"/>
              <a:t>, dated </a:t>
            </a:r>
            <a:r>
              <a:rPr lang="en-US" sz="1000">
                <a:hlinkClick r:id="rId10" tooltip="1776"/>
              </a:rPr>
              <a:t>1776</a:t>
            </a:r>
            <a:r>
              <a:rPr lang="en-US" sz="1000"/>
              <a:t>. </a:t>
            </a:r>
          </a:p>
        </p:txBody>
      </p:sp>
      <p:pic>
        <p:nvPicPr>
          <p:cNvPr id="29704" name="Picture 20" descr="Pieces_of_Eight_1753_Ferdinand_VI_Coin"/>
          <p:cNvPicPr>
            <a:picLocks noChangeAspect="1" noChangeArrowheads="1"/>
          </p:cNvPicPr>
          <p:nvPr/>
        </p:nvPicPr>
        <p:blipFill>
          <a:blip r:embed="rId11"/>
          <a:srcRect/>
          <a:stretch>
            <a:fillRect/>
          </a:stretch>
        </p:blipFill>
        <p:spPr bwMode="auto">
          <a:xfrm>
            <a:off x="646113" y="4114800"/>
            <a:ext cx="3089275" cy="1584325"/>
          </a:xfrm>
          <a:prstGeom prst="rect">
            <a:avLst/>
          </a:prstGeom>
          <a:noFill/>
          <a:ln w="9525">
            <a:noFill/>
            <a:miter lim="800000"/>
            <a:headEnd/>
            <a:tailEnd/>
          </a:ln>
        </p:spPr>
      </p:pic>
      <p:sp>
        <p:nvSpPr>
          <p:cNvPr id="29705" name="Rectangle 21"/>
          <p:cNvSpPr>
            <a:spLocks noChangeArrowheads="1"/>
          </p:cNvSpPr>
          <p:nvPr/>
        </p:nvSpPr>
        <p:spPr bwMode="auto">
          <a:xfrm>
            <a:off x="304800" y="5851525"/>
            <a:ext cx="37719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12" tooltip="Ferdinand VI of Spain"/>
              </a:rPr>
              <a:t>Ferdinand VI of Spain</a:t>
            </a:r>
            <a:r>
              <a:rPr lang="en-US" sz="1000"/>
              <a:t>, dated </a:t>
            </a:r>
            <a:r>
              <a:rPr lang="en-US" sz="1000">
                <a:hlinkClick r:id="rId13" tooltip="1753"/>
              </a:rPr>
              <a:t>1753</a:t>
            </a:r>
            <a:r>
              <a:rPr lang="en-US" sz="10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228600" y="274638"/>
            <a:ext cx="8686800" cy="1143000"/>
          </a:xfrm>
        </p:spPr>
        <p:txBody>
          <a:bodyPr/>
          <a:lstStyle/>
          <a:p>
            <a:pPr eaLnBrk="1" hangingPunct="1"/>
            <a:r>
              <a:rPr lang="en-US" sz="4000">
                <a:ea typeface="ＭＳ Ｐゴシック" charset="-128"/>
                <a:cs typeface="ＭＳ Ｐゴシック" charset="-128"/>
              </a:rPr>
              <a:t>The Dollar of the Constitution: A</a:t>
            </a:r>
            <a:br>
              <a:rPr lang="en-US" sz="4000">
                <a:ea typeface="ＭＳ Ｐゴシック" charset="-128"/>
                <a:cs typeface="ＭＳ Ｐゴシック" charset="-128"/>
              </a:rPr>
            </a:br>
            <a:r>
              <a:rPr lang="en-US" sz="4000">
                <a:ea typeface="ＭＳ Ｐゴシック" charset="-128"/>
                <a:cs typeface="ＭＳ Ｐゴシック" charset="-128"/>
              </a:rPr>
              <a:t>coin containing 371¼ grains of Silver</a:t>
            </a:r>
          </a:p>
        </p:txBody>
      </p:sp>
      <p:sp>
        <p:nvSpPr>
          <p:cNvPr id="31747" name="Rectangle 8"/>
          <p:cNvSpPr>
            <a:spLocks noGrp="1" noChangeArrowheads="1"/>
          </p:cNvSpPr>
          <p:nvPr>
            <p:ph type="body" sz="half" idx="1"/>
          </p:nvPr>
        </p:nvSpPr>
        <p:spPr>
          <a:xfrm>
            <a:off x="457200" y="1600200"/>
            <a:ext cx="4038600" cy="4038600"/>
          </a:xfrm>
        </p:spPr>
        <p:txBody>
          <a:bodyPr/>
          <a:lstStyle/>
          <a:p>
            <a:pPr marL="0" indent="0" eaLnBrk="1" hangingPunct="1">
              <a:buFontTx/>
              <a:buNone/>
            </a:pPr>
            <a:r>
              <a:rPr lang="en-US" sz="2400">
                <a:ea typeface="ＭＳ Ｐゴシック" charset="-128"/>
                <a:cs typeface="ＭＳ Ｐゴシック" charset="-128"/>
              </a:rPr>
              <a:t>In 1784 …Thomas Jefferson said:</a:t>
            </a:r>
          </a:p>
          <a:p>
            <a:pPr marL="114300" lvl="1" indent="342900" eaLnBrk="1" hangingPunct="1">
              <a:buFontTx/>
              <a:buNone/>
            </a:pPr>
            <a:r>
              <a:rPr lang="en-US" sz="2000"/>
              <a:t>“If we determine that a dollar shall be our unit, we must then say with precision what a dollar is." Our founding fathers followed that advice and in 1792 the dollar was defined as 371 ¼ grains of silver. From 1792 until August 15, 1971 the dollar was defined as a precise weight of either silver or gold.”</a:t>
            </a:r>
          </a:p>
        </p:txBody>
      </p:sp>
      <p:pic>
        <p:nvPicPr>
          <p:cNvPr id="31748" name="Picture 14"/>
          <p:cNvPicPr>
            <a:picLocks noGrp="1" noChangeAspect="1" noChangeArrowheads="1"/>
          </p:cNvPicPr>
          <p:nvPr>
            <p:ph sz="half" idx="2"/>
          </p:nvPr>
        </p:nvPicPr>
        <p:blipFill>
          <a:blip r:embed="rId3"/>
          <a:srcRect/>
          <a:stretch>
            <a:fillRect/>
          </a:stretch>
        </p:blipFill>
        <p:spPr>
          <a:xfrm>
            <a:off x="4648200" y="1600200"/>
            <a:ext cx="3733800" cy="4572000"/>
          </a:xfrm>
        </p:spPr>
      </p:pic>
      <p:pic>
        <p:nvPicPr>
          <p:cNvPr id="31749" name="Picture 12"/>
          <p:cNvPicPr>
            <a:picLocks noChangeAspect="1" noChangeArrowheads="1"/>
          </p:cNvPicPr>
          <p:nvPr/>
        </p:nvPicPr>
        <p:blipFill>
          <a:blip r:embed="rId4"/>
          <a:srcRect/>
          <a:stretch>
            <a:fillRect/>
          </a:stretch>
        </p:blipFill>
        <p:spPr bwMode="auto">
          <a:xfrm>
            <a:off x="5105400" y="2667000"/>
            <a:ext cx="3810000" cy="2516188"/>
          </a:xfrm>
          <a:prstGeom prst="rect">
            <a:avLst/>
          </a:prstGeom>
          <a:noFill/>
          <a:ln w="9525" cap="rnd">
            <a:solidFill>
              <a:schemeClr val="tx1"/>
            </a:solidFill>
            <a:prstDash val="sysDot"/>
            <a:miter lim="800000"/>
            <a:headEnd/>
            <a:tailEnd/>
          </a:ln>
        </p:spPr>
      </p:pic>
      <p:sp>
        <p:nvSpPr>
          <p:cNvPr id="6" name="Right Brace 5"/>
          <p:cNvSpPr/>
          <p:nvPr/>
        </p:nvSpPr>
        <p:spPr>
          <a:xfrm>
            <a:off x="4267200" y="2514600"/>
            <a:ext cx="914400" cy="2971800"/>
          </a:xfrm>
          <a:prstGeom prst="rightBrace">
            <a:avLst>
              <a:gd name="adj1" fmla="val 8333"/>
              <a:gd name="adj2" fmla="val 48685"/>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a:defRPr/>
            </a:pPr>
            <a:endParaRPr lang="en-US"/>
          </a:p>
        </p:txBody>
      </p:sp>
      <p:sp>
        <p:nvSpPr>
          <p:cNvPr id="7" name="TextBox 6"/>
          <p:cNvSpPr txBox="1"/>
          <p:nvPr/>
        </p:nvSpPr>
        <p:spPr>
          <a:xfrm>
            <a:off x="1447800" y="5715000"/>
            <a:ext cx="5114925" cy="923925"/>
          </a:xfrm>
          <a:prstGeom prst="rect">
            <a:avLst/>
          </a:prstGeom>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r>
              <a:rPr lang="en-US">
                <a:solidFill>
                  <a:srgbClr val="000000"/>
                </a:solidFill>
              </a:rPr>
              <a:t>Technically the Dollar unit was determined by historical fact to be a coin containing 371 ¼ grains of fine silver.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 fill="hold"/>
                                        <p:tgtEl>
                                          <p:spTgt spid="31749"/>
                                        </p:tgtEl>
                                        <p:attrNameLst>
                                          <p:attrName>ppt_w</p:attrName>
                                        </p:attrNameLst>
                                      </p:cBhvr>
                                      <p:tavLst>
                                        <p:tav tm="0">
                                          <p:val>
                                            <p:fltVal val="0"/>
                                          </p:val>
                                        </p:tav>
                                        <p:tav tm="100000">
                                          <p:val>
                                            <p:strVal val="#ppt_w"/>
                                          </p:val>
                                        </p:tav>
                                      </p:tavLst>
                                    </p:anim>
                                    <p:anim calcmode="lin" valueType="num">
                                      <p:cBhvr>
                                        <p:cTn id="8" dur="500" fill="hold"/>
                                        <p:tgtEl>
                                          <p:spTgt spid="31749"/>
                                        </p:tgtEl>
                                        <p:attrNameLst>
                                          <p:attrName>ppt_h</p:attrName>
                                        </p:attrNameLst>
                                      </p:cBhvr>
                                      <p:tavLst>
                                        <p:tav tm="0">
                                          <p:val>
                                            <p:fltVal val="0"/>
                                          </p:val>
                                        </p:tav>
                                        <p:tav tm="100000">
                                          <p:val>
                                            <p:strVal val="#ppt_h"/>
                                          </p:val>
                                        </p:tav>
                                      </p:tavLst>
                                    </p:anim>
                                    <p:animEffect transition="in" filter="fade">
                                      <p:cBhvr>
                                        <p:cTn id="9" dur="500"/>
                                        <p:tgtEl>
                                          <p:spTgt spid="31749"/>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3" dur="500"/>
                                        <p:tgtEl>
                                          <p:spTgt spid="31747">
                                            <p:txEl>
                                              <p:pRg st="0" end="0"/>
                                            </p:txEl>
                                          </p:spTgt>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7" dur="500"/>
                                        <p:tgtEl>
                                          <p:spTgt spid="3174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6" grpId="0" animBg="1"/>
      <p:bldP spid="7"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4" descr="screen-capture-4.png"/>
          <p:cNvPicPr>
            <a:picLocks noChangeAspect="1"/>
          </p:cNvPicPr>
          <p:nvPr/>
        </p:nvPicPr>
        <p:blipFill>
          <a:blip r:embed="rId3"/>
          <a:srcRect/>
          <a:stretch>
            <a:fillRect/>
          </a:stretch>
        </p:blipFill>
        <p:spPr bwMode="auto">
          <a:xfrm>
            <a:off x="76200" y="0"/>
            <a:ext cx="4375150" cy="6858000"/>
          </a:xfrm>
          <a:prstGeom prst="rect">
            <a:avLst/>
          </a:prstGeom>
          <a:noFill/>
          <a:ln w="9525">
            <a:noFill/>
            <a:miter lim="800000"/>
            <a:headEnd/>
            <a:tailEnd/>
          </a:ln>
        </p:spPr>
      </p:pic>
      <p:pic>
        <p:nvPicPr>
          <p:cNvPr id="33795" name="Picture 5" descr="screen-capture-5.png"/>
          <p:cNvPicPr>
            <a:picLocks noChangeAspect="1"/>
          </p:cNvPicPr>
          <p:nvPr/>
        </p:nvPicPr>
        <p:blipFill>
          <a:blip r:embed="rId4"/>
          <a:srcRect/>
          <a:stretch>
            <a:fillRect/>
          </a:stretch>
        </p:blipFill>
        <p:spPr bwMode="auto">
          <a:xfrm>
            <a:off x="4865688" y="0"/>
            <a:ext cx="42021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0|0.1|1|0.4|0.5"/>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2|1.4"/>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2.6|6.3|2.6"/>
</p:tagLst>
</file>

<file path=ppt/theme/theme1.xml><?xml version="1.0" encoding="utf-8"?>
<a:theme xmlns:a="http://schemas.openxmlformats.org/drawingml/2006/main" name="Default Design">
  <a:themeElements>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4973</TotalTime>
  <Words>10330</Words>
  <Application>Microsoft Macintosh PowerPoint</Application>
  <PresentationFormat>On-screen Show (4:3)</PresentationFormat>
  <Paragraphs>768</Paragraphs>
  <Slides>46</Slides>
  <Notes>45</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46</vt:i4>
      </vt:variant>
    </vt:vector>
  </HeadingPairs>
  <TitlesOfParts>
    <vt:vector size="48" baseType="lpstr">
      <vt:lpstr>Default Design</vt:lpstr>
      <vt:lpstr>OfficeMAC:Users:TDS:Desktop:Pieces%20of%20Eight:1.2929_Conversion_Chart_for_PPT.docx!OLE_LINK2</vt:lpstr>
      <vt:lpstr>The Dollar</vt:lpstr>
      <vt:lpstr>Slide 2</vt:lpstr>
      <vt:lpstr>Take-away-points</vt:lpstr>
      <vt:lpstr>What is One Dollar?</vt:lpstr>
      <vt:lpstr>The Dollar of the Constitution</vt:lpstr>
      <vt:lpstr>Congress’ Responsibility to Regulate the Value of Coin </vt:lpstr>
      <vt:lpstr>A Bit of History</vt:lpstr>
      <vt:lpstr>The Dollar of the Constitution: A coin containing 371¼ grains of Silver</vt:lpstr>
      <vt:lpstr>Slide 9</vt:lpstr>
      <vt:lpstr>Does the Constitutional Dollar standard exist today?</vt:lpstr>
      <vt:lpstr>The Dollar (Silver) coin guarantees citizens a fixed measure of value </vt:lpstr>
      <vt:lpstr>Unjust weights and measures…are condemned by the Laws of God and man</vt:lpstr>
      <vt:lpstr>The Federal Reserve System</vt:lpstr>
      <vt:lpstr>Slide 14</vt:lpstr>
      <vt:lpstr>Federal Reserve Notes are  NOT Dollar$ or Lawful Money</vt:lpstr>
      <vt:lpstr>What is a Federal Reserve Note?</vt:lpstr>
      <vt:lpstr>Slide 17</vt:lpstr>
      <vt:lpstr>A Federal Reserve Note  is not a Dollar - they have no value</vt:lpstr>
      <vt:lpstr>Supreme Court - Coin Money is a Constitutional Requirement</vt:lpstr>
      <vt:lpstr>The Legislature Knows The Truth </vt:lpstr>
      <vt:lpstr>The Legislature Reinstituted Monetary Law</vt:lpstr>
      <vt:lpstr>Slide 22</vt:lpstr>
      <vt:lpstr>What is the effect of using unconstitutional legal tender?</vt:lpstr>
      <vt:lpstr>Quiet Theft!</vt:lpstr>
      <vt:lpstr>What is the effect of using unconstitutional legal tender?</vt:lpstr>
      <vt:lpstr>Quiet Theft!</vt:lpstr>
      <vt:lpstr>Old Case – New Law</vt:lpstr>
      <vt:lpstr>Secretary of Treasury’s has failed in his duty under Title 31 U.S.C. §5119(a)</vt:lpstr>
      <vt:lpstr>Difference in Monetary Law between 1878 &amp; 2011</vt:lpstr>
      <vt:lpstr>Relevant Law &amp; Cases</vt:lpstr>
      <vt:lpstr>Slide 31</vt:lpstr>
      <vt:lpstr>Where we are headed:</vt:lpstr>
      <vt:lpstr>Slide 33</vt:lpstr>
      <vt:lpstr>Slide 34</vt:lpstr>
      <vt:lpstr>Slide 35</vt:lpstr>
      <vt:lpstr>Slide 36</vt:lpstr>
      <vt:lpstr>Slide 37</vt:lpstr>
      <vt:lpstr>Hyper-Inflation History</vt:lpstr>
      <vt:lpstr>Thomas Paine </vt:lpstr>
      <vt:lpstr>We have a Constitutional Crisis Article I Section 10, Clause 1</vt:lpstr>
      <vt:lpstr>History shows us the solution!</vt:lpstr>
      <vt:lpstr>What should we do?</vt:lpstr>
      <vt:lpstr>What else can be done?</vt:lpstr>
      <vt:lpstr>Conclusion</vt:lpstr>
      <vt:lpstr>For more information</vt:lpstr>
      <vt:lpstr>Final Thoughts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Thomas Selgas</dc:creator>
  <cp:keywords/>
  <cp:lastModifiedBy>Thomas D. Selgas</cp:lastModifiedBy>
  <cp:revision>359</cp:revision>
  <cp:lastPrinted>2011-02-10T15:45:47Z</cp:lastPrinted>
  <dcterms:created xsi:type="dcterms:W3CDTF">2011-04-20T10:36:00Z</dcterms:created>
  <dcterms:modified xsi:type="dcterms:W3CDTF">2011-04-20T10:36:09Z</dcterms:modified>
</cp:coreProperties>
</file>